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Arial Unicode Bold" charset="1" panose="020B0704020202020204"/>
      <p:regular r:id="rId39"/>
    </p:embeddedFont>
    <p:embeddedFont>
      <p:font typeface="Arial Unicode" charset="1" panose="020B0604020202020204"/>
      <p:regular r:id="rId40"/>
    </p:embeddedFont>
    <p:embeddedFont>
      <p:font typeface="Canva Sans" charset="1" panose="020B0503030501040103"/>
      <p:regular r:id="rId41"/>
    </p:embeddedFont>
    <p:embeddedFont>
      <p:font typeface="Canva Sans Bold" charset="1" panose="020B08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4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TextBox 13" id="13"/>
          <p:cNvSpPr txBox="true"/>
          <p:nvPr/>
        </p:nvSpPr>
        <p:spPr>
          <a:xfrm rot="0">
            <a:off x="1529360" y="1937385"/>
            <a:ext cx="14723456" cy="6783705"/>
          </a:xfrm>
          <a:prstGeom prst="rect">
            <a:avLst/>
          </a:prstGeom>
        </p:spPr>
        <p:txBody>
          <a:bodyPr anchor="t" rtlCol="false" tIns="0" lIns="0" bIns="0" rIns="0">
            <a:spAutoFit/>
          </a:bodyPr>
          <a:lstStyle/>
          <a:p>
            <a:pPr algn="l">
              <a:lnSpc>
                <a:spcPts val="10560"/>
              </a:lnSpc>
            </a:pPr>
            <a:r>
              <a:rPr lang="en-US" sz="12000" spc="-756" b="true">
                <a:solidFill>
                  <a:srgbClr val="FFFFFF"/>
                </a:solidFill>
                <a:latin typeface="Arial Unicode Bold"/>
                <a:ea typeface="Arial Unicode Bold"/>
                <a:cs typeface="Arial Unicode Bold"/>
                <a:sym typeface="Arial Unicode Bold"/>
              </a:rPr>
              <a:t>Xây dựng ứng dụng điều khiển máy tính thông qua cử chỉ bàn tay</a:t>
            </a:r>
          </a:p>
          <a:p>
            <a:pPr algn="l">
              <a:lnSpc>
                <a:spcPts val="10560"/>
              </a:lnSpc>
            </a:pPr>
          </a:p>
        </p:txBody>
      </p:sp>
      <p:sp>
        <p:nvSpPr>
          <p:cNvPr name="TextBox 14" id="14"/>
          <p:cNvSpPr txBox="true"/>
          <p:nvPr/>
        </p:nvSpPr>
        <p:spPr>
          <a:xfrm rot="0">
            <a:off x="1246749" y="745997"/>
            <a:ext cx="5523118" cy="360173"/>
          </a:xfrm>
          <a:prstGeom prst="rect">
            <a:avLst/>
          </a:prstGeom>
        </p:spPr>
        <p:txBody>
          <a:bodyPr anchor="t" rtlCol="false" tIns="0" lIns="0" bIns="0" rIns="0">
            <a:spAutoFit/>
          </a:bodyPr>
          <a:lstStyle/>
          <a:p>
            <a:pPr algn="l">
              <a:lnSpc>
                <a:spcPts val="2642"/>
              </a:lnSpc>
            </a:pPr>
            <a:r>
              <a:rPr lang="en-US" sz="3003" spc="87">
                <a:solidFill>
                  <a:srgbClr val="FFFFFF"/>
                </a:solidFill>
                <a:latin typeface="Arial Unicode"/>
                <a:ea typeface="Arial Unicode"/>
                <a:cs typeface="Arial Unicode"/>
                <a:sym typeface="Arial Unicode"/>
              </a:rPr>
              <a:t>NHÓM 14</a:t>
            </a:r>
          </a:p>
        </p:txBody>
      </p:sp>
      <p:sp>
        <p:nvSpPr>
          <p:cNvPr name="TextBox 15" id="15"/>
          <p:cNvSpPr txBox="true"/>
          <p:nvPr/>
        </p:nvSpPr>
        <p:spPr>
          <a:xfrm rot="0">
            <a:off x="8454569" y="9152991"/>
            <a:ext cx="8804731" cy="418301"/>
          </a:xfrm>
          <a:prstGeom prst="rect">
            <a:avLst/>
          </a:prstGeom>
        </p:spPr>
        <p:txBody>
          <a:bodyPr anchor="t" rtlCol="false" tIns="0" lIns="0" bIns="0" rIns="0">
            <a:spAutoFit/>
          </a:bodyPr>
          <a:lstStyle/>
          <a:p>
            <a:pPr algn="r">
              <a:lnSpc>
                <a:spcPts val="3075"/>
              </a:lnSpc>
            </a:pPr>
            <a:r>
              <a:rPr lang="en-US" sz="3495" spc="101">
                <a:solidFill>
                  <a:srgbClr val="FFFFFF"/>
                </a:solidFill>
                <a:latin typeface="Arial Unicode"/>
                <a:ea typeface="Arial Unicode"/>
                <a:cs typeface="Arial Unicode"/>
                <a:sym typeface="Arial Unicode"/>
              </a:rPr>
              <a:t>Giảng viên hướng dẫn: Trần Thanh Huân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780079" y="4259254"/>
            <a:ext cx="7144099" cy="5169455"/>
          </a:xfrm>
          <a:custGeom>
            <a:avLst/>
            <a:gdLst/>
            <a:ahLst/>
            <a:cxnLst/>
            <a:rect r="r" b="b" t="t" l="l"/>
            <a:pathLst>
              <a:path h="5169455" w="7144099">
                <a:moveTo>
                  <a:pt x="0" y="0"/>
                </a:moveTo>
                <a:lnTo>
                  <a:pt x="7144099" y="0"/>
                </a:lnTo>
                <a:lnTo>
                  <a:pt x="7144099" y="5169455"/>
                </a:lnTo>
                <a:lnTo>
                  <a:pt x="0" y="5169455"/>
                </a:lnTo>
                <a:lnTo>
                  <a:pt x="0" y="0"/>
                </a:lnTo>
                <a:close/>
              </a:path>
            </a:pathLst>
          </a:custGeom>
          <a:blipFill>
            <a:blip r:embed="rId2"/>
            <a:stretch>
              <a:fillRect l="0" t="0" r="-7611" b="0"/>
            </a:stretch>
          </a:blipFill>
        </p:spPr>
      </p:sp>
      <p:sp>
        <p:nvSpPr>
          <p:cNvPr name="Freeform 3" id="3"/>
          <p:cNvSpPr/>
          <p:nvPr/>
        </p:nvSpPr>
        <p:spPr>
          <a:xfrm flipH="false" flipV="false" rot="0">
            <a:off x="9815365" y="4247880"/>
            <a:ext cx="7443935" cy="5180829"/>
          </a:xfrm>
          <a:custGeom>
            <a:avLst/>
            <a:gdLst/>
            <a:ahLst/>
            <a:cxnLst/>
            <a:rect r="r" b="b" t="t" l="l"/>
            <a:pathLst>
              <a:path h="5180829" w="7443935">
                <a:moveTo>
                  <a:pt x="0" y="0"/>
                </a:moveTo>
                <a:lnTo>
                  <a:pt x="7443935" y="0"/>
                </a:lnTo>
                <a:lnTo>
                  <a:pt x="7443935" y="5180829"/>
                </a:lnTo>
                <a:lnTo>
                  <a:pt x="0" y="5180829"/>
                </a:lnTo>
                <a:lnTo>
                  <a:pt x="0" y="0"/>
                </a:lnTo>
                <a:close/>
              </a:path>
            </a:pathLst>
          </a:custGeom>
          <a:blipFill>
            <a:blip r:embed="rId3"/>
            <a:stretch>
              <a:fillRect l="0" t="0" r="0" b="0"/>
            </a:stretch>
          </a:blipFill>
        </p:spPr>
      </p:sp>
      <p:sp>
        <p:nvSpPr>
          <p:cNvPr name="TextBox 4" id="4"/>
          <p:cNvSpPr txBox="true"/>
          <p:nvPr/>
        </p:nvSpPr>
        <p:spPr>
          <a:xfrm rot="0">
            <a:off x="1028700" y="1095800"/>
            <a:ext cx="1487857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Ví dụ minh hoạ</a:t>
            </a:r>
          </a:p>
        </p:txBody>
      </p:sp>
      <p:sp>
        <p:nvSpPr>
          <p:cNvPr name="TextBox 5" id="5"/>
          <p:cNvSpPr txBox="true"/>
          <p:nvPr/>
        </p:nvSpPr>
        <p:spPr>
          <a:xfrm rot="0">
            <a:off x="1422181" y="2627559"/>
            <a:ext cx="8192902" cy="339805"/>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Thực hiện tính toán ta được: </a:t>
            </a:r>
          </a:p>
        </p:txBody>
      </p:sp>
      <p:sp>
        <p:nvSpPr>
          <p:cNvPr name="TextBox 6" id="6"/>
          <p:cNvSpPr txBox="true"/>
          <p:nvPr/>
        </p:nvSpPr>
        <p:spPr>
          <a:xfrm rot="0">
            <a:off x="508175" y="3148339"/>
            <a:ext cx="7687907" cy="12985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Canva Sans"/>
                <a:ea typeface="Canva Sans"/>
                <a:cs typeface="Canva Sans"/>
                <a:sym typeface="Canva Sans"/>
              </a:rPr>
              <a:t>Giá trị tại ô 1x1: </a:t>
            </a:r>
            <a:r>
              <a:rPr lang="en-US" sz="2499">
                <a:solidFill>
                  <a:srgbClr val="FFFFFF"/>
                </a:solidFill>
                <a:latin typeface="Canva Sans"/>
                <a:ea typeface="Canva Sans"/>
                <a:cs typeface="Canva Sans"/>
                <a:sym typeface="Canva Sans"/>
              </a:rPr>
              <a:t>1*1 + 1*0 + 1*1 + 0*0 + 1*1 + 1*0 + 0*1 + 0*0 + 1*1 = 4</a:t>
            </a:r>
          </a:p>
          <a:p>
            <a:pPr algn="ctr">
              <a:lnSpc>
                <a:spcPts val="3499"/>
              </a:lnSpc>
              <a:spcBef>
                <a:spcPct val="0"/>
              </a:spcBef>
            </a:pPr>
          </a:p>
        </p:txBody>
      </p:sp>
      <p:sp>
        <p:nvSpPr>
          <p:cNvPr name="TextBox 7" id="7"/>
          <p:cNvSpPr txBox="true"/>
          <p:nvPr/>
        </p:nvSpPr>
        <p:spPr>
          <a:xfrm rot="0">
            <a:off x="9815365" y="3148339"/>
            <a:ext cx="7443935" cy="8604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Canva Sans"/>
                <a:ea typeface="Canva Sans"/>
                <a:cs typeface="Canva Sans"/>
                <a:sym typeface="Canva Sans"/>
              </a:rPr>
              <a:t>Giá trị tại ô 2x1:  </a:t>
            </a:r>
            <a:r>
              <a:rPr lang="en-US" sz="2499">
                <a:solidFill>
                  <a:srgbClr val="FFFFFF"/>
                </a:solidFill>
                <a:latin typeface="Canva Sans"/>
                <a:ea typeface="Canva Sans"/>
                <a:cs typeface="Canva Sans"/>
                <a:sym typeface="Canva Sans"/>
              </a:rPr>
              <a:t>1*1 + 1*0 + 0*1 + 1*0 + 1*1 + 1*0 + 0*1 + 1*0 +1*1 =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0003000" y="2554505"/>
            <a:ext cx="6979030" cy="5177990"/>
          </a:xfrm>
          <a:custGeom>
            <a:avLst/>
            <a:gdLst/>
            <a:ahLst/>
            <a:cxnLst/>
            <a:rect r="r" b="b" t="t" l="l"/>
            <a:pathLst>
              <a:path h="5177990" w="6979030">
                <a:moveTo>
                  <a:pt x="0" y="0"/>
                </a:moveTo>
                <a:lnTo>
                  <a:pt x="6979030" y="0"/>
                </a:lnTo>
                <a:lnTo>
                  <a:pt x="6979030" y="5177990"/>
                </a:lnTo>
                <a:lnTo>
                  <a:pt x="0" y="5177990"/>
                </a:lnTo>
                <a:lnTo>
                  <a:pt x="0" y="0"/>
                </a:lnTo>
                <a:close/>
              </a:path>
            </a:pathLst>
          </a:custGeom>
          <a:blipFill>
            <a:blip r:embed="rId2"/>
            <a:stretch>
              <a:fillRect l="0" t="0" r="0" b="0"/>
            </a:stretch>
          </a:blipFill>
        </p:spPr>
      </p:sp>
      <p:sp>
        <p:nvSpPr>
          <p:cNvPr name="TextBox 3" id="3"/>
          <p:cNvSpPr txBox="true"/>
          <p:nvPr/>
        </p:nvSpPr>
        <p:spPr>
          <a:xfrm rot="0">
            <a:off x="1028700" y="1095800"/>
            <a:ext cx="1487857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Ví dụ minh hoạ</a:t>
            </a:r>
          </a:p>
        </p:txBody>
      </p:sp>
      <p:sp>
        <p:nvSpPr>
          <p:cNvPr name="TextBox 4" id="4"/>
          <p:cNvSpPr txBox="true"/>
          <p:nvPr/>
        </p:nvSpPr>
        <p:spPr>
          <a:xfrm rot="0">
            <a:off x="1028700" y="2856275"/>
            <a:ext cx="7687907" cy="12985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Canva Sans"/>
                <a:ea typeface="Canva Sans"/>
                <a:cs typeface="Canva Sans"/>
                <a:sym typeface="Canva Sans"/>
              </a:rPr>
              <a:t>Giá trị tại ô 3x1:   1*1 + 0*0 + 0*1 + 1*0 + 1*1 + 0*0 + 1*1 + 1*0 + 1*1 = 4</a:t>
            </a:r>
          </a:p>
          <a:p>
            <a:pPr algn="ctr">
              <a:lnSpc>
                <a:spcPts val="3499"/>
              </a:lnSpc>
              <a:spcBef>
                <a:spcPct val="0"/>
              </a:spcBef>
            </a:pPr>
          </a:p>
        </p:txBody>
      </p:sp>
      <p:sp>
        <p:nvSpPr>
          <p:cNvPr name="TextBox 5" id="5"/>
          <p:cNvSpPr txBox="true"/>
          <p:nvPr/>
        </p:nvSpPr>
        <p:spPr>
          <a:xfrm rot="0">
            <a:off x="1028700" y="4650150"/>
            <a:ext cx="6979030" cy="8604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Canva Sans"/>
                <a:ea typeface="Canva Sans"/>
                <a:cs typeface="Canva Sans"/>
                <a:sym typeface="Canva Sans"/>
              </a:rPr>
              <a:t>Tương tự ta tiếp tục tính để ra được kết quả của Convolved Feature.</a:t>
            </a:r>
          </a:p>
        </p:txBody>
      </p:sp>
      <p:sp>
        <p:nvSpPr>
          <p:cNvPr name="TextBox 6" id="6"/>
          <p:cNvSpPr txBox="true"/>
          <p:nvPr/>
        </p:nvSpPr>
        <p:spPr>
          <a:xfrm rot="0">
            <a:off x="1028700" y="6433919"/>
            <a:ext cx="6979030" cy="12985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Canva Sans"/>
                <a:ea typeface="Canva Sans"/>
                <a:cs typeface="Canva Sans"/>
                <a:sym typeface="Canva Sans"/>
              </a:rPr>
              <a:t>Phép tích chập có thể được thực hiện với nhiều bộ lọc khác nhau để trích xuất các đặc trưng khác nhau từ dữ liệu đầu vào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028700" y="2094133"/>
            <a:ext cx="6520354" cy="1585430"/>
            <a:chOff x="0" y="0"/>
            <a:chExt cx="1667174" cy="405375"/>
          </a:xfrm>
        </p:grpSpPr>
        <p:sp>
          <p:nvSpPr>
            <p:cNvPr name="Freeform 3" id="3"/>
            <p:cNvSpPr/>
            <p:nvPr/>
          </p:nvSpPr>
          <p:spPr>
            <a:xfrm flipH="false" flipV="false" rot="0">
              <a:off x="0" y="0"/>
              <a:ext cx="1667174" cy="405375"/>
            </a:xfrm>
            <a:custGeom>
              <a:avLst/>
              <a:gdLst/>
              <a:ahLst/>
              <a:cxnLst/>
              <a:rect r="r" b="b" t="t" l="l"/>
              <a:pathLst>
                <a:path h="405375" w="1667174">
                  <a:moveTo>
                    <a:pt x="24934" y="0"/>
                  </a:moveTo>
                  <a:lnTo>
                    <a:pt x="1642239" y="0"/>
                  </a:lnTo>
                  <a:cubicBezTo>
                    <a:pt x="1656010" y="0"/>
                    <a:pt x="1667174" y="11163"/>
                    <a:pt x="1667174" y="24934"/>
                  </a:cubicBezTo>
                  <a:lnTo>
                    <a:pt x="1667174" y="380440"/>
                  </a:lnTo>
                  <a:cubicBezTo>
                    <a:pt x="1667174" y="394211"/>
                    <a:pt x="1656010" y="405375"/>
                    <a:pt x="1642239" y="405375"/>
                  </a:cubicBezTo>
                  <a:lnTo>
                    <a:pt x="24934" y="405375"/>
                  </a:lnTo>
                  <a:cubicBezTo>
                    <a:pt x="11163" y="405375"/>
                    <a:pt x="0" y="394211"/>
                    <a:pt x="0" y="380440"/>
                  </a:cubicBezTo>
                  <a:lnTo>
                    <a:pt x="0" y="24934"/>
                  </a:lnTo>
                  <a:cubicBezTo>
                    <a:pt x="0" y="11163"/>
                    <a:pt x="11163" y="0"/>
                    <a:pt x="24934"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4" id="4"/>
            <p:cNvSpPr txBox="true"/>
            <p:nvPr/>
          </p:nvSpPr>
          <p:spPr>
            <a:xfrm>
              <a:off x="0" y="-38100"/>
              <a:ext cx="1667174" cy="4434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89782" y="4003413"/>
            <a:ext cx="6359272" cy="1780139"/>
            <a:chOff x="0" y="0"/>
            <a:chExt cx="1625987" cy="455160"/>
          </a:xfrm>
        </p:grpSpPr>
        <p:sp>
          <p:nvSpPr>
            <p:cNvPr name="Freeform 6" id="6"/>
            <p:cNvSpPr/>
            <p:nvPr/>
          </p:nvSpPr>
          <p:spPr>
            <a:xfrm flipH="false" flipV="false" rot="0">
              <a:off x="0" y="0"/>
              <a:ext cx="1625987" cy="455160"/>
            </a:xfrm>
            <a:custGeom>
              <a:avLst/>
              <a:gdLst/>
              <a:ahLst/>
              <a:cxnLst/>
              <a:rect r="r" b="b" t="t" l="l"/>
              <a:pathLst>
                <a:path h="455160" w="1625987">
                  <a:moveTo>
                    <a:pt x="25566" y="0"/>
                  </a:moveTo>
                  <a:lnTo>
                    <a:pt x="1600421" y="0"/>
                  </a:lnTo>
                  <a:cubicBezTo>
                    <a:pt x="1607202" y="0"/>
                    <a:pt x="1613705" y="2694"/>
                    <a:pt x="1618499" y="7488"/>
                  </a:cubicBezTo>
                  <a:cubicBezTo>
                    <a:pt x="1623294" y="12283"/>
                    <a:pt x="1625987" y="18785"/>
                    <a:pt x="1625987" y="25566"/>
                  </a:cubicBezTo>
                  <a:lnTo>
                    <a:pt x="1625987" y="429594"/>
                  </a:lnTo>
                  <a:cubicBezTo>
                    <a:pt x="1625987" y="436374"/>
                    <a:pt x="1623294" y="442877"/>
                    <a:pt x="1618499" y="447672"/>
                  </a:cubicBezTo>
                  <a:cubicBezTo>
                    <a:pt x="1613705" y="452466"/>
                    <a:pt x="1607202" y="455160"/>
                    <a:pt x="1600421" y="455160"/>
                  </a:cubicBezTo>
                  <a:lnTo>
                    <a:pt x="25566" y="455160"/>
                  </a:lnTo>
                  <a:cubicBezTo>
                    <a:pt x="18785" y="455160"/>
                    <a:pt x="12283" y="452466"/>
                    <a:pt x="7488" y="447672"/>
                  </a:cubicBezTo>
                  <a:cubicBezTo>
                    <a:pt x="2694" y="442877"/>
                    <a:pt x="0" y="436374"/>
                    <a:pt x="0" y="429594"/>
                  </a:cubicBezTo>
                  <a:lnTo>
                    <a:pt x="0" y="25566"/>
                  </a:lnTo>
                  <a:cubicBezTo>
                    <a:pt x="0" y="18785"/>
                    <a:pt x="2694" y="12283"/>
                    <a:pt x="7488" y="7488"/>
                  </a:cubicBezTo>
                  <a:cubicBezTo>
                    <a:pt x="12283" y="2694"/>
                    <a:pt x="18785" y="0"/>
                    <a:pt x="2556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7" id="7"/>
            <p:cNvSpPr txBox="true"/>
            <p:nvPr/>
          </p:nvSpPr>
          <p:spPr>
            <a:xfrm>
              <a:off x="0" y="-38100"/>
              <a:ext cx="1625987" cy="49326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9782" y="6395906"/>
            <a:ext cx="6359272" cy="2331817"/>
            <a:chOff x="0" y="0"/>
            <a:chExt cx="1625987" cy="596217"/>
          </a:xfrm>
        </p:grpSpPr>
        <p:sp>
          <p:nvSpPr>
            <p:cNvPr name="Freeform 9" id="9"/>
            <p:cNvSpPr/>
            <p:nvPr/>
          </p:nvSpPr>
          <p:spPr>
            <a:xfrm flipH="false" flipV="false" rot="0">
              <a:off x="0" y="0"/>
              <a:ext cx="1625987" cy="596217"/>
            </a:xfrm>
            <a:custGeom>
              <a:avLst/>
              <a:gdLst/>
              <a:ahLst/>
              <a:cxnLst/>
              <a:rect r="r" b="b" t="t" l="l"/>
              <a:pathLst>
                <a:path h="596217" w="1625987">
                  <a:moveTo>
                    <a:pt x="25566" y="0"/>
                  </a:moveTo>
                  <a:lnTo>
                    <a:pt x="1600421" y="0"/>
                  </a:lnTo>
                  <a:cubicBezTo>
                    <a:pt x="1607202" y="0"/>
                    <a:pt x="1613705" y="2694"/>
                    <a:pt x="1618499" y="7488"/>
                  </a:cubicBezTo>
                  <a:cubicBezTo>
                    <a:pt x="1623294" y="12283"/>
                    <a:pt x="1625987" y="18785"/>
                    <a:pt x="1625987" y="25566"/>
                  </a:cubicBezTo>
                  <a:lnTo>
                    <a:pt x="1625987" y="570651"/>
                  </a:lnTo>
                  <a:cubicBezTo>
                    <a:pt x="1625987" y="577431"/>
                    <a:pt x="1623294" y="583934"/>
                    <a:pt x="1618499" y="588729"/>
                  </a:cubicBezTo>
                  <a:cubicBezTo>
                    <a:pt x="1613705" y="593523"/>
                    <a:pt x="1607202" y="596217"/>
                    <a:pt x="1600421" y="596217"/>
                  </a:cubicBezTo>
                  <a:lnTo>
                    <a:pt x="25566" y="596217"/>
                  </a:lnTo>
                  <a:cubicBezTo>
                    <a:pt x="18785" y="596217"/>
                    <a:pt x="12283" y="593523"/>
                    <a:pt x="7488" y="588729"/>
                  </a:cubicBezTo>
                  <a:cubicBezTo>
                    <a:pt x="2694" y="583934"/>
                    <a:pt x="0" y="577431"/>
                    <a:pt x="0" y="570651"/>
                  </a:cubicBezTo>
                  <a:lnTo>
                    <a:pt x="0" y="25566"/>
                  </a:lnTo>
                  <a:cubicBezTo>
                    <a:pt x="0" y="18785"/>
                    <a:pt x="2694" y="12283"/>
                    <a:pt x="7488" y="7488"/>
                  </a:cubicBezTo>
                  <a:cubicBezTo>
                    <a:pt x="12283" y="2694"/>
                    <a:pt x="18785" y="0"/>
                    <a:pt x="2556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0" id="10"/>
            <p:cNvSpPr txBox="true"/>
            <p:nvPr/>
          </p:nvSpPr>
          <p:spPr>
            <a:xfrm>
              <a:off x="0" y="-38100"/>
              <a:ext cx="1625987" cy="63431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115256" y="2678668"/>
            <a:ext cx="9700141" cy="3353453"/>
          </a:xfrm>
          <a:custGeom>
            <a:avLst/>
            <a:gdLst/>
            <a:ahLst/>
            <a:cxnLst/>
            <a:rect r="r" b="b" t="t" l="l"/>
            <a:pathLst>
              <a:path h="3353453" w="9700141">
                <a:moveTo>
                  <a:pt x="0" y="0"/>
                </a:moveTo>
                <a:lnTo>
                  <a:pt x="9700141" y="0"/>
                </a:lnTo>
                <a:lnTo>
                  <a:pt x="9700141" y="3353453"/>
                </a:lnTo>
                <a:lnTo>
                  <a:pt x="0" y="3353453"/>
                </a:lnTo>
                <a:lnTo>
                  <a:pt x="0" y="0"/>
                </a:lnTo>
                <a:close/>
              </a:path>
            </a:pathLst>
          </a:custGeom>
          <a:blipFill>
            <a:blip r:embed="rId2"/>
            <a:stretch>
              <a:fillRect l="0" t="0" r="0" b="-1507"/>
            </a:stretch>
          </a:blipFill>
        </p:spPr>
      </p:sp>
      <p:sp>
        <p:nvSpPr>
          <p:cNvPr name="TextBox 12" id="12"/>
          <p:cNvSpPr txBox="true"/>
          <p:nvPr/>
        </p:nvSpPr>
        <p:spPr>
          <a:xfrm rot="0">
            <a:off x="1357278" y="832501"/>
            <a:ext cx="11983517"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Cấu trúc mạng CNN</a:t>
            </a:r>
          </a:p>
        </p:txBody>
      </p:sp>
      <p:sp>
        <p:nvSpPr>
          <p:cNvPr name="TextBox 13" id="13"/>
          <p:cNvSpPr txBox="true"/>
          <p:nvPr/>
        </p:nvSpPr>
        <p:spPr>
          <a:xfrm rot="0">
            <a:off x="1562862" y="2478992"/>
            <a:ext cx="5786175" cy="781050"/>
          </a:xfrm>
          <a:prstGeom prst="rect">
            <a:avLst/>
          </a:prstGeom>
        </p:spPr>
        <p:txBody>
          <a:bodyPr anchor="t" rtlCol="false" tIns="0" lIns="0" bIns="0" rIns="0">
            <a:spAutoFit/>
          </a:bodyPr>
          <a:lstStyle/>
          <a:p>
            <a:pPr algn="l">
              <a:lnSpc>
                <a:spcPts val="3000"/>
              </a:lnSpc>
            </a:pPr>
            <a:r>
              <a:rPr lang="en-US" sz="3000">
                <a:solidFill>
                  <a:srgbClr val="FFFFFF"/>
                </a:solidFill>
                <a:latin typeface="Arial Unicode"/>
                <a:ea typeface="Arial Unicode"/>
                <a:cs typeface="Arial Unicode"/>
                <a:sym typeface="Arial Unicode"/>
              </a:rPr>
              <a:t>Mạng CNN là một tập hợp các lớp Convolution chồng lên nhau</a:t>
            </a:r>
          </a:p>
        </p:txBody>
      </p:sp>
      <p:sp>
        <p:nvSpPr>
          <p:cNvPr name="TextBox 14" id="14"/>
          <p:cNvSpPr txBox="true"/>
          <p:nvPr/>
        </p:nvSpPr>
        <p:spPr>
          <a:xfrm rot="0">
            <a:off x="1506155" y="4008824"/>
            <a:ext cx="5899587" cy="15811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 Mạng CNN sử dụng các hàm nonlinear activation như ReLU và tanh để kích hoạt các trọng số trong các node.</a:t>
            </a:r>
          </a:p>
        </p:txBody>
      </p:sp>
      <p:sp>
        <p:nvSpPr>
          <p:cNvPr name="TextBox 15" id="15"/>
          <p:cNvSpPr txBox="true"/>
          <p:nvPr/>
        </p:nvSpPr>
        <p:spPr>
          <a:xfrm rot="0">
            <a:off x="1576204" y="6528704"/>
            <a:ext cx="5972850" cy="21145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Arial Unicode"/>
                <a:ea typeface="Arial Unicode"/>
                <a:cs typeface="Arial Unicode"/>
                <a:sym typeface="Arial Unicode"/>
              </a:rPr>
              <a:t>Mỗi một lớp sau khi thông qua các hàm kích hoạt sẽ tạo ra các thông tin trừu tượng hơn cho các lớp tiếp theo.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028700" y="2094133"/>
            <a:ext cx="6520354" cy="1585430"/>
            <a:chOff x="0" y="0"/>
            <a:chExt cx="1667174" cy="405375"/>
          </a:xfrm>
        </p:grpSpPr>
        <p:sp>
          <p:nvSpPr>
            <p:cNvPr name="Freeform 3" id="3"/>
            <p:cNvSpPr/>
            <p:nvPr/>
          </p:nvSpPr>
          <p:spPr>
            <a:xfrm flipH="false" flipV="false" rot="0">
              <a:off x="0" y="0"/>
              <a:ext cx="1667174" cy="405375"/>
            </a:xfrm>
            <a:custGeom>
              <a:avLst/>
              <a:gdLst/>
              <a:ahLst/>
              <a:cxnLst/>
              <a:rect r="r" b="b" t="t" l="l"/>
              <a:pathLst>
                <a:path h="405375" w="1667174">
                  <a:moveTo>
                    <a:pt x="24934" y="0"/>
                  </a:moveTo>
                  <a:lnTo>
                    <a:pt x="1642239" y="0"/>
                  </a:lnTo>
                  <a:cubicBezTo>
                    <a:pt x="1656010" y="0"/>
                    <a:pt x="1667174" y="11163"/>
                    <a:pt x="1667174" y="24934"/>
                  </a:cubicBezTo>
                  <a:lnTo>
                    <a:pt x="1667174" y="380440"/>
                  </a:lnTo>
                  <a:cubicBezTo>
                    <a:pt x="1667174" y="394211"/>
                    <a:pt x="1656010" y="405375"/>
                    <a:pt x="1642239" y="405375"/>
                  </a:cubicBezTo>
                  <a:lnTo>
                    <a:pt x="24934" y="405375"/>
                  </a:lnTo>
                  <a:cubicBezTo>
                    <a:pt x="11163" y="405375"/>
                    <a:pt x="0" y="394211"/>
                    <a:pt x="0" y="380440"/>
                  </a:cubicBezTo>
                  <a:lnTo>
                    <a:pt x="0" y="24934"/>
                  </a:lnTo>
                  <a:cubicBezTo>
                    <a:pt x="0" y="11163"/>
                    <a:pt x="11163" y="0"/>
                    <a:pt x="24934"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4" id="4"/>
            <p:cNvSpPr txBox="true"/>
            <p:nvPr/>
          </p:nvSpPr>
          <p:spPr>
            <a:xfrm>
              <a:off x="0" y="-38100"/>
              <a:ext cx="1667174" cy="4434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89782" y="4003413"/>
            <a:ext cx="6359272" cy="1780139"/>
            <a:chOff x="0" y="0"/>
            <a:chExt cx="1625987" cy="455160"/>
          </a:xfrm>
        </p:grpSpPr>
        <p:sp>
          <p:nvSpPr>
            <p:cNvPr name="Freeform 6" id="6"/>
            <p:cNvSpPr/>
            <p:nvPr/>
          </p:nvSpPr>
          <p:spPr>
            <a:xfrm flipH="false" flipV="false" rot="0">
              <a:off x="0" y="0"/>
              <a:ext cx="1625987" cy="455160"/>
            </a:xfrm>
            <a:custGeom>
              <a:avLst/>
              <a:gdLst/>
              <a:ahLst/>
              <a:cxnLst/>
              <a:rect r="r" b="b" t="t" l="l"/>
              <a:pathLst>
                <a:path h="455160" w="1625987">
                  <a:moveTo>
                    <a:pt x="25566" y="0"/>
                  </a:moveTo>
                  <a:lnTo>
                    <a:pt x="1600421" y="0"/>
                  </a:lnTo>
                  <a:cubicBezTo>
                    <a:pt x="1607202" y="0"/>
                    <a:pt x="1613705" y="2694"/>
                    <a:pt x="1618499" y="7488"/>
                  </a:cubicBezTo>
                  <a:cubicBezTo>
                    <a:pt x="1623294" y="12283"/>
                    <a:pt x="1625987" y="18785"/>
                    <a:pt x="1625987" y="25566"/>
                  </a:cubicBezTo>
                  <a:lnTo>
                    <a:pt x="1625987" y="429594"/>
                  </a:lnTo>
                  <a:cubicBezTo>
                    <a:pt x="1625987" y="436374"/>
                    <a:pt x="1623294" y="442877"/>
                    <a:pt x="1618499" y="447672"/>
                  </a:cubicBezTo>
                  <a:cubicBezTo>
                    <a:pt x="1613705" y="452466"/>
                    <a:pt x="1607202" y="455160"/>
                    <a:pt x="1600421" y="455160"/>
                  </a:cubicBezTo>
                  <a:lnTo>
                    <a:pt x="25566" y="455160"/>
                  </a:lnTo>
                  <a:cubicBezTo>
                    <a:pt x="18785" y="455160"/>
                    <a:pt x="12283" y="452466"/>
                    <a:pt x="7488" y="447672"/>
                  </a:cubicBezTo>
                  <a:cubicBezTo>
                    <a:pt x="2694" y="442877"/>
                    <a:pt x="0" y="436374"/>
                    <a:pt x="0" y="429594"/>
                  </a:cubicBezTo>
                  <a:lnTo>
                    <a:pt x="0" y="25566"/>
                  </a:lnTo>
                  <a:cubicBezTo>
                    <a:pt x="0" y="18785"/>
                    <a:pt x="2694" y="12283"/>
                    <a:pt x="7488" y="7488"/>
                  </a:cubicBezTo>
                  <a:cubicBezTo>
                    <a:pt x="12283" y="2694"/>
                    <a:pt x="18785" y="0"/>
                    <a:pt x="2556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7" id="7"/>
            <p:cNvSpPr txBox="true"/>
            <p:nvPr/>
          </p:nvSpPr>
          <p:spPr>
            <a:xfrm>
              <a:off x="0" y="-38100"/>
              <a:ext cx="1625987" cy="49326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89782" y="6005532"/>
            <a:ext cx="6359272" cy="1798815"/>
            <a:chOff x="0" y="0"/>
            <a:chExt cx="1625987" cy="459935"/>
          </a:xfrm>
        </p:grpSpPr>
        <p:sp>
          <p:nvSpPr>
            <p:cNvPr name="Freeform 9" id="9"/>
            <p:cNvSpPr/>
            <p:nvPr/>
          </p:nvSpPr>
          <p:spPr>
            <a:xfrm flipH="false" flipV="false" rot="0">
              <a:off x="0" y="0"/>
              <a:ext cx="1625987" cy="459935"/>
            </a:xfrm>
            <a:custGeom>
              <a:avLst/>
              <a:gdLst/>
              <a:ahLst/>
              <a:cxnLst/>
              <a:rect r="r" b="b" t="t" l="l"/>
              <a:pathLst>
                <a:path h="459935" w="1625987">
                  <a:moveTo>
                    <a:pt x="25566" y="0"/>
                  </a:moveTo>
                  <a:lnTo>
                    <a:pt x="1600421" y="0"/>
                  </a:lnTo>
                  <a:cubicBezTo>
                    <a:pt x="1607202" y="0"/>
                    <a:pt x="1613705" y="2694"/>
                    <a:pt x="1618499" y="7488"/>
                  </a:cubicBezTo>
                  <a:cubicBezTo>
                    <a:pt x="1623294" y="12283"/>
                    <a:pt x="1625987" y="18785"/>
                    <a:pt x="1625987" y="25566"/>
                  </a:cubicBezTo>
                  <a:lnTo>
                    <a:pt x="1625987" y="434369"/>
                  </a:lnTo>
                  <a:cubicBezTo>
                    <a:pt x="1625987" y="441149"/>
                    <a:pt x="1623294" y="447652"/>
                    <a:pt x="1618499" y="452447"/>
                  </a:cubicBezTo>
                  <a:cubicBezTo>
                    <a:pt x="1613705" y="457241"/>
                    <a:pt x="1607202" y="459935"/>
                    <a:pt x="1600421" y="459935"/>
                  </a:cubicBezTo>
                  <a:lnTo>
                    <a:pt x="25566" y="459935"/>
                  </a:lnTo>
                  <a:cubicBezTo>
                    <a:pt x="18785" y="459935"/>
                    <a:pt x="12283" y="457241"/>
                    <a:pt x="7488" y="452447"/>
                  </a:cubicBezTo>
                  <a:cubicBezTo>
                    <a:pt x="2694" y="447652"/>
                    <a:pt x="0" y="441149"/>
                    <a:pt x="0" y="434369"/>
                  </a:cubicBezTo>
                  <a:lnTo>
                    <a:pt x="0" y="25566"/>
                  </a:lnTo>
                  <a:cubicBezTo>
                    <a:pt x="0" y="18785"/>
                    <a:pt x="2694" y="12283"/>
                    <a:pt x="7488" y="7488"/>
                  </a:cubicBezTo>
                  <a:cubicBezTo>
                    <a:pt x="12283" y="2694"/>
                    <a:pt x="18785" y="0"/>
                    <a:pt x="2556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0" id="10"/>
            <p:cNvSpPr txBox="true"/>
            <p:nvPr/>
          </p:nvSpPr>
          <p:spPr>
            <a:xfrm>
              <a:off x="0" y="-38100"/>
              <a:ext cx="1625987" cy="49803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871798" y="2161285"/>
            <a:ext cx="10051711" cy="5286782"/>
          </a:xfrm>
          <a:custGeom>
            <a:avLst/>
            <a:gdLst/>
            <a:ahLst/>
            <a:cxnLst/>
            <a:rect r="r" b="b" t="t" l="l"/>
            <a:pathLst>
              <a:path h="5286782" w="10051711">
                <a:moveTo>
                  <a:pt x="0" y="0"/>
                </a:moveTo>
                <a:lnTo>
                  <a:pt x="10051711" y="0"/>
                </a:lnTo>
                <a:lnTo>
                  <a:pt x="10051711" y="5286782"/>
                </a:lnTo>
                <a:lnTo>
                  <a:pt x="0" y="5286782"/>
                </a:lnTo>
                <a:lnTo>
                  <a:pt x="0" y="0"/>
                </a:lnTo>
                <a:close/>
              </a:path>
            </a:pathLst>
          </a:custGeom>
          <a:blipFill>
            <a:blip r:embed="rId2"/>
            <a:stretch>
              <a:fillRect l="0" t="0" r="-1257" b="0"/>
            </a:stretch>
          </a:blipFill>
        </p:spPr>
      </p:sp>
      <p:sp>
        <p:nvSpPr>
          <p:cNvPr name="TextBox 12" id="12"/>
          <p:cNvSpPr txBox="true"/>
          <p:nvPr/>
        </p:nvSpPr>
        <p:spPr>
          <a:xfrm rot="0">
            <a:off x="1357278" y="832501"/>
            <a:ext cx="11983517"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Cấu trúc mạng CNN</a:t>
            </a:r>
          </a:p>
        </p:txBody>
      </p:sp>
      <p:sp>
        <p:nvSpPr>
          <p:cNvPr name="TextBox 13" id="13"/>
          <p:cNvSpPr txBox="true"/>
          <p:nvPr/>
        </p:nvSpPr>
        <p:spPr>
          <a:xfrm rot="0">
            <a:off x="1562862" y="2305823"/>
            <a:ext cx="5786175" cy="1543050"/>
          </a:xfrm>
          <a:prstGeom prst="rect">
            <a:avLst/>
          </a:prstGeom>
        </p:spPr>
        <p:txBody>
          <a:bodyPr anchor="t" rtlCol="false" tIns="0" lIns="0" bIns="0" rIns="0">
            <a:spAutoFit/>
          </a:bodyPr>
          <a:lstStyle/>
          <a:p>
            <a:pPr algn="l">
              <a:lnSpc>
                <a:spcPts val="3000"/>
              </a:lnSpc>
            </a:pPr>
            <a:r>
              <a:rPr lang="en-US" sz="3000">
                <a:solidFill>
                  <a:srgbClr val="FFFFFF"/>
                </a:solidFill>
                <a:latin typeface="Arial Unicode"/>
                <a:ea typeface="Arial Unicode"/>
                <a:cs typeface="Arial Unicode"/>
                <a:sym typeface="Arial Unicode"/>
              </a:rPr>
              <a:t> Trong mô hình CNNs các Layer liên kết được với nhau thông qua cơ chế Convolution.</a:t>
            </a:r>
          </a:p>
          <a:p>
            <a:pPr algn="l">
              <a:lnSpc>
                <a:spcPts val="3000"/>
              </a:lnSpc>
            </a:pPr>
          </a:p>
        </p:txBody>
      </p:sp>
      <p:sp>
        <p:nvSpPr>
          <p:cNvPr name="TextBox 14" id="14"/>
          <p:cNvSpPr txBox="true"/>
          <p:nvPr/>
        </p:nvSpPr>
        <p:spPr>
          <a:xfrm rot="0">
            <a:off x="1506155" y="4008824"/>
            <a:ext cx="5899587" cy="15811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Layer tiếp theo là kết quả Convolution từ Layer trước đó, nhờ vậy mà ta có được các kết nối cục bộ.</a:t>
            </a:r>
          </a:p>
        </p:txBody>
      </p:sp>
      <p:sp>
        <p:nvSpPr>
          <p:cNvPr name="TextBox 15" id="15"/>
          <p:cNvSpPr txBox="true"/>
          <p:nvPr/>
        </p:nvSpPr>
        <p:spPr>
          <a:xfrm rot="0">
            <a:off x="1357278" y="5920514"/>
            <a:ext cx="6191776" cy="2113894"/>
          </a:xfrm>
          <a:prstGeom prst="rect">
            <a:avLst/>
          </a:prstGeom>
        </p:spPr>
        <p:txBody>
          <a:bodyPr anchor="t" rtlCol="false" tIns="0" lIns="0" bIns="0" rIns="0">
            <a:spAutoFit/>
          </a:bodyPr>
          <a:lstStyle/>
          <a:p>
            <a:pPr algn="l">
              <a:lnSpc>
                <a:spcPts val="4236"/>
              </a:lnSpc>
            </a:pPr>
            <a:r>
              <a:rPr lang="en-US" sz="3025">
                <a:solidFill>
                  <a:srgbClr val="FFFFFF"/>
                </a:solidFill>
                <a:latin typeface="Arial Unicode"/>
                <a:ea typeface="Arial Unicode"/>
                <a:cs typeface="Arial Unicode"/>
                <a:sym typeface="Arial Unicode"/>
              </a:rPr>
              <a:t>Mỗi một lớp được sử dụng các Filter khác nhau, thông thường có hàng trăm hàng nghìn Filter như vậy.</a:t>
            </a:r>
          </a:p>
          <a:p>
            <a:pPr algn="l">
              <a:lnSpc>
                <a:spcPts val="4236"/>
              </a:lnSpc>
              <a:spcBef>
                <a:spcPct val="0"/>
              </a:spcBef>
            </a:pPr>
          </a:p>
        </p:txBody>
      </p:sp>
      <p:grpSp>
        <p:nvGrpSpPr>
          <p:cNvPr name="Group 16" id="16"/>
          <p:cNvGrpSpPr/>
          <p:nvPr/>
        </p:nvGrpSpPr>
        <p:grpSpPr>
          <a:xfrm rot="0">
            <a:off x="340204" y="8308055"/>
            <a:ext cx="17607593" cy="1379673"/>
            <a:chOff x="0" y="0"/>
            <a:chExt cx="4502044" cy="352765"/>
          </a:xfrm>
        </p:grpSpPr>
        <p:sp>
          <p:nvSpPr>
            <p:cNvPr name="Freeform 17" id="17"/>
            <p:cNvSpPr/>
            <p:nvPr/>
          </p:nvSpPr>
          <p:spPr>
            <a:xfrm flipH="false" flipV="false" rot="0">
              <a:off x="0" y="0"/>
              <a:ext cx="4502044" cy="352765"/>
            </a:xfrm>
            <a:custGeom>
              <a:avLst/>
              <a:gdLst/>
              <a:ahLst/>
              <a:cxnLst/>
              <a:rect r="r" b="b" t="t" l="l"/>
              <a:pathLst>
                <a:path h="352765" w="4502044">
                  <a:moveTo>
                    <a:pt x="9234" y="0"/>
                  </a:moveTo>
                  <a:lnTo>
                    <a:pt x="4492810" y="0"/>
                  </a:lnTo>
                  <a:cubicBezTo>
                    <a:pt x="4497910" y="0"/>
                    <a:pt x="4502044" y="4134"/>
                    <a:pt x="4502044" y="9234"/>
                  </a:cubicBezTo>
                  <a:lnTo>
                    <a:pt x="4502044" y="343532"/>
                  </a:lnTo>
                  <a:cubicBezTo>
                    <a:pt x="4502044" y="345981"/>
                    <a:pt x="4501071" y="348329"/>
                    <a:pt x="4499339" y="350061"/>
                  </a:cubicBezTo>
                  <a:cubicBezTo>
                    <a:pt x="4497608" y="351793"/>
                    <a:pt x="4495259" y="352765"/>
                    <a:pt x="4492810" y="352765"/>
                  </a:cubicBezTo>
                  <a:lnTo>
                    <a:pt x="9234" y="352765"/>
                  </a:lnTo>
                  <a:cubicBezTo>
                    <a:pt x="6785" y="352765"/>
                    <a:pt x="4436" y="351793"/>
                    <a:pt x="2704" y="350061"/>
                  </a:cubicBezTo>
                  <a:cubicBezTo>
                    <a:pt x="973" y="348329"/>
                    <a:pt x="0" y="345981"/>
                    <a:pt x="0" y="343532"/>
                  </a:cubicBezTo>
                  <a:lnTo>
                    <a:pt x="0" y="9234"/>
                  </a:lnTo>
                  <a:cubicBezTo>
                    <a:pt x="0" y="6785"/>
                    <a:pt x="973" y="4436"/>
                    <a:pt x="2704" y="2704"/>
                  </a:cubicBezTo>
                  <a:cubicBezTo>
                    <a:pt x="4436" y="973"/>
                    <a:pt x="6785" y="0"/>
                    <a:pt x="9234"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8" id="18"/>
            <p:cNvSpPr txBox="true"/>
            <p:nvPr/>
          </p:nvSpPr>
          <p:spPr>
            <a:xfrm>
              <a:off x="0" y="-47625"/>
              <a:ext cx="4502044" cy="400390"/>
            </a:xfrm>
            <a:prstGeom prst="rect">
              <a:avLst/>
            </a:prstGeom>
          </p:spPr>
          <p:txBody>
            <a:bodyPr anchor="ctr" rtlCol="false" tIns="50800" lIns="50800" bIns="50800" rIns="50800"/>
            <a:lstStyle/>
            <a:p>
              <a:pPr algn="l">
                <a:lnSpc>
                  <a:spcPts val="4199"/>
                </a:lnSpc>
              </a:pPr>
              <a:r>
                <a:rPr lang="en-US" sz="2999">
                  <a:solidFill>
                    <a:srgbClr val="FFFFFF"/>
                  </a:solidFill>
                  <a:latin typeface="Arial Unicode"/>
                  <a:ea typeface="Arial Unicode"/>
                  <a:cs typeface="Arial Unicode"/>
                  <a:sym typeface="Arial Unicode"/>
                </a:rPr>
                <a:t> Mạng CNN sử dụng 3 ý tưởng cơ bản: Các trường tiếp nhận cục bộ (Local Receptive Field), Trọng số chia sẻ (Shared Weights)và Tổng hợp (Pooling).</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5069" y="4400805"/>
            <a:ext cx="8679888" cy="4281031"/>
          </a:xfrm>
          <a:custGeom>
            <a:avLst/>
            <a:gdLst/>
            <a:ahLst/>
            <a:cxnLst/>
            <a:rect r="r" b="b" t="t" l="l"/>
            <a:pathLst>
              <a:path h="4281031" w="8679888">
                <a:moveTo>
                  <a:pt x="0" y="0"/>
                </a:moveTo>
                <a:lnTo>
                  <a:pt x="8679888" y="0"/>
                </a:lnTo>
                <a:lnTo>
                  <a:pt x="8679888" y="4281030"/>
                </a:lnTo>
                <a:lnTo>
                  <a:pt x="0" y="4281030"/>
                </a:lnTo>
                <a:lnTo>
                  <a:pt x="0" y="0"/>
                </a:lnTo>
                <a:close/>
              </a:path>
            </a:pathLst>
          </a:custGeom>
          <a:blipFill>
            <a:blip r:embed="rId2"/>
            <a:stretch>
              <a:fillRect l="0" t="0" r="0" b="0"/>
            </a:stretch>
          </a:blipFill>
        </p:spPr>
      </p:sp>
      <p:sp>
        <p:nvSpPr>
          <p:cNvPr name="Freeform 3" id="3"/>
          <p:cNvSpPr/>
          <p:nvPr/>
        </p:nvSpPr>
        <p:spPr>
          <a:xfrm flipH="false" flipV="false" rot="0">
            <a:off x="9361784" y="4400805"/>
            <a:ext cx="8398107" cy="4281031"/>
          </a:xfrm>
          <a:custGeom>
            <a:avLst/>
            <a:gdLst/>
            <a:ahLst/>
            <a:cxnLst/>
            <a:rect r="r" b="b" t="t" l="l"/>
            <a:pathLst>
              <a:path h="4281031" w="8398107">
                <a:moveTo>
                  <a:pt x="0" y="0"/>
                </a:moveTo>
                <a:lnTo>
                  <a:pt x="8398107" y="0"/>
                </a:lnTo>
                <a:lnTo>
                  <a:pt x="8398107" y="4281030"/>
                </a:lnTo>
                <a:lnTo>
                  <a:pt x="0" y="4281030"/>
                </a:lnTo>
                <a:lnTo>
                  <a:pt x="0" y="0"/>
                </a:lnTo>
                <a:close/>
              </a:path>
            </a:pathLst>
          </a:custGeom>
          <a:blipFill>
            <a:blip r:embed="rId3"/>
            <a:stretch>
              <a:fillRect l="0" t="0" r="0" b="0"/>
            </a:stretch>
          </a:blipFill>
        </p:spPr>
      </p:sp>
      <p:sp>
        <p:nvSpPr>
          <p:cNvPr name="TextBox 4" id="4"/>
          <p:cNvSpPr txBox="true"/>
          <p:nvPr/>
        </p:nvSpPr>
        <p:spPr>
          <a:xfrm rot="0">
            <a:off x="1028700" y="622072"/>
            <a:ext cx="15337959"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Trường tiếp nhận cục bộ </a:t>
            </a:r>
          </a:p>
        </p:txBody>
      </p:sp>
      <p:sp>
        <p:nvSpPr>
          <p:cNvPr name="TextBox 5" id="5"/>
          <p:cNvSpPr txBox="true"/>
          <p:nvPr/>
        </p:nvSpPr>
        <p:spPr>
          <a:xfrm rot="0">
            <a:off x="931423" y="2065802"/>
            <a:ext cx="15532514" cy="1581150"/>
          </a:xfrm>
          <a:prstGeom prst="rect">
            <a:avLst/>
          </a:prstGeom>
        </p:spPr>
        <p:txBody>
          <a:bodyPr anchor="t" rtlCol="false" tIns="0" lIns="0" bIns="0" rIns="0">
            <a:spAutoFit/>
          </a:bodyPr>
          <a:lstStyle/>
          <a:p>
            <a:pPr algn="ctr">
              <a:lnSpc>
                <a:spcPts val="4200"/>
              </a:lnSpc>
              <a:spcBef>
                <a:spcPct val="0"/>
              </a:spcBef>
            </a:pPr>
            <a:r>
              <a:rPr lang="en-US" sz="3000" spc="-189">
                <a:solidFill>
                  <a:srgbClr val="FFFFFF"/>
                </a:solidFill>
                <a:latin typeface="Arial Unicode"/>
                <a:ea typeface="Arial Unicode"/>
                <a:cs typeface="Arial Unicode"/>
                <a:sym typeface="Arial Unicode"/>
              </a:rPr>
              <a:t>Thay vì kết nối tất cả các neuron đầu vào với tầng ẩn như mạng nơ-ron truyền thống (ANN), CNN sử dụng các "trường tiếp nhận cục bộ" (Local Receptive Field) với kích thước nhỏ (ví dụ: 5×5), quét qua ảnh theo từng vùng nhỏ, tạo ra các neuron ẩn tương ứng </a:t>
            </a:r>
          </a:p>
        </p:txBody>
      </p:sp>
      <p:sp>
        <p:nvSpPr>
          <p:cNvPr name="TextBox 6" id="6"/>
          <p:cNvSpPr txBox="true"/>
          <p:nvPr/>
        </p:nvSpPr>
        <p:spPr>
          <a:xfrm rot="0">
            <a:off x="1267941" y="3829050"/>
            <a:ext cx="5923806" cy="1047750"/>
          </a:xfrm>
          <a:prstGeom prst="rect">
            <a:avLst/>
          </a:prstGeom>
        </p:spPr>
        <p:txBody>
          <a:bodyPr anchor="t" rtlCol="false" tIns="0" lIns="0" bIns="0" rIns="0">
            <a:spAutoFit/>
          </a:bodyPr>
          <a:lstStyle/>
          <a:p>
            <a:pPr algn="ctr">
              <a:lnSpc>
                <a:spcPts val="4200"/>
              </a:lnSpc>
              <a:spcBef>
                <a:spcPct val="0"/>
              </a:spcBef>
            </a:pPr>
            <a:r>
              <a:rPr lang="en-US" sz="3000" spc="-189">
                <a:solidFill>
                  <a:srgbClr val="FFFFFF"/>
                </a:solidFill>
                <a:latin typeface="Arial Unicode"/>
                <a:ea typeface="Arial Unicode"/>
                <a:cs typeface="Arial Unicode"/>
                <a:sym typeface="Arial Unicode"/>
              </a:rPr>
              <a:t>Tạo ra Neuron ẩn đầu tiên trong lớp ẩn 1</a:t>
            </a:r>
          </a:p>
          <a:p>
            <a:pPr algn="ctr">
              <a:lnSpc>
                <a:spcPts val="4200"/>
              </a:lnSpc>
              <a:spcBef>
                <a:spcPct val="0"/>
              </a:spcBef>
            </a:pPr>
          </a:p>
        </p:txBody>
      </p:sp>
      <p:sp>
        <p:nvSpPr>
          <p:cNvPr name="TextBox 7" id="7"/>
          <p:cNvSpPr txBox="true"/>
          <p:nvPr/>
        </p:nvSpPr>
        <p:spPr>
          <a:xfrm rot="0">
            <a:off x="9361784" y="3827927"/>
            <a:ext cx="8253070" cy="1047750"/>
          </a:xfrm>
          <a:prstGeom prst="rect">
            <a:avLst/>
          </a:prstGeom>
        </p:spPr>
        <p:txBody>
          <a:bodyPr anchor="t" rtlCol="false" tIns="0" lIns="0" bIns="0" rIns="0">
            <a:spAutoFit/>
          </a:bodyPr>
          <a:lstStyle/>
          <a:p>
            <a:pPr algn="ctr">
              <a:lnSpc>
                <a:spcPts val="4200"/>
              </a:lnSpc>
              <a:spcBef>
                <a:spcPct val="0"/>
              </a:spcBef>
            </a:pPr>
            <a:r>
              <a:rPr lang="en-US" sz="3000" spc="-189">
                <a:solidFill>
                  <a:srgbClr val="FFFFFF"/>
                </a:solidFill>
                <a:latin typeface="Arial Unicode"/>
                <a:ea typeface="Arial Unicode"/>
                <a:cs typeface="Arial Unicode"/>
                <a:sym typeface="Arial Unicode"/>
              </a:rPr>
              <a:t>Dịch Filter qua bên phải một cột </a:t>
            </a:r>
          </a:p>
          <a:p>
            <a:pPr algn="ctr">
              <a:lnSpc>
                <a:spcPts val="4200"/>
              </a:lnSpc>
              <a:spcBef>
                <a:spcPct val="0"/>
              </a:spcBef>
            </a:pPr>
          </a:p>
        </p:txBody>
      </p:sp>
      <p:sp>
        <p:nvSpPr>
          <p:cNvPr name="TextBox 8" id="8"/>
          <p:cNvSpPr txBox="true"/>
          <p:nvPr/>
        </p:nvSpPr>
        <p:spPr>
          <a:xfrm rot="0">
            <a:off x="435569" y="8862810"/>
            <a:ext cx="17852431" cy="1047750"/>
          </a:xfrm>
          <a:prstGeom prst="rect">
            <a:avLst/>
          </a:prstGeom>
        </p:spPr>
        <p:txBody>
          <a:bodyPr anchor="t" rtlCol="false" tIns="0" lIns="0" bIns="0" rIns="0">
            <a:spAutoFit/>
          </a:bodyPr>
          <a:lstStyle/>
          <a:p>
            <a:pPr algn="ctr">
              <a:lnSpc>
                <a:spcPts val="4200"/>
              </a:lnSpc>
              <a:spcBef>
                <a:spcPct val="0"/>
              </a:spcBef>
            </a:pPr>
            <a:r>
              <a:rPr lang="en-US" sz="3000" spc="-189">
                <a:solidFill>
                  <a:srgbClr val="FFFFFF"/>
                </a:solidFill>
                <a:latin typeface="Arial Unicode"/>
                <a:ea typeface="Arial Unicode"/>
                <a:cs typeface="Arial Unicode"/>
                <a:sym typeface="Arial Unicode"/>
              </a:rPr>
              <a:t>Kết quả qua mỗi bước tạo ra một bản đồ đặc trưng (Feature Map), và thường cần nhiều bản đồ đặc trưng để nhận dạng ảnh hiệu quả hơn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TextBox 2" id="2"/>
          <p:cNvSpPr txBox="true"/>
          <p:nvPr/>
        </p:nvSpPr>
        <p:spPr>
          <a:xfrm rot="0">
            <a:off x="1028700" y="622072"/>
            <a:ext cx="14301597" cy="3571831"/>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Trọng số chia sẻ (Shared Weight and Bias)</a:t>
            </a:r>
          </a:p>
          <a:p>
            <a:pPr algn="l">
              <a:lnSpc>
                <a:spcPts val="9113"/>
              </a:lnSpc>
            </a:pPr>
          </a:p>
        </p:txBody>
      </p:sp>
      <p:sp>
        <p:nvSpPr>
          <p:cNvPr name="Freeform 3" id="3"/>
          <p:cNvSpPr/>
          <p:nvPr/>
        </p:nvSpPr>
        <p:spPr>
          <a:xfrm flipH="false" flipV="false" rot="0">
            <a:off x="11545512" y="1679065"/>
            <a:ext cx="1440964" cy="6191644"/>
          </a:xfrm>
          <a:custGeom>
            <a:avLst/>
            <a:gdLst/>
            <a:ahLst/>
            <a:cxnLst/>
            <a:rect r="r" b="b" t="t" l="l"/>
            <a:pathLst>
              <a:path h="6191644" w="1440964">
                <a:moveTo>
                  <a:pt x="0" y="0"/>
                </a:moveTo>
                <a:lnTo>
                  <a:pt x="1440965" y="0"/>
                </a:lnTo>
                <a:lnTo>
                  <a:pt x="1440965" y="6191644"/>
                </a:lnTo>
                <a:lnTo>
                  <a:pt x="0" y="6191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3681924" y="1679065"/>
            <a:ext cx="1440964" cy="6191644"/>
          </a:xfrm>
          <a:custGeom>
            <a:avLst/>
            <a:gdLst/>
            <a:ahLst/>
            <a:cxnLst/>
            <a:rect r="r" b="b" t="t" l="l"/>
            <a:pathLst>
              <a:path h="6191644" w="1440964">
                <a:moveTo>
                  <a:pt x="0" y="6191644"/>
                </a:moveTo>
                <a:lnTo>
                  <a:pt x="1440964" y="6191644"/>
                </a:lnTo>
                <a:lnTo>
                  <a:pt x="1440964" y="0"/>
                </a:lnTo>
                <a:lnTo>
                  <a:pt x="0" y="0"/>
                </a:lnTo>
                <a:lnTo>
                  <a:pt x="0" y="61916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18336" y="1679065"/>
            <a:ext cx="1440964" cy="6191644"/>
          </a:xfrm>
          <a:custGeom>
            <a:avLst/>
            <a:gdLst/>
            <a:ahLst/>
            <a:cxnLst/>
            <a:rect r="r" b="b" t="t" l="l"/>
            <a:pathLst>
              <a:path h="6191644" w="1440964">
                <a:moveTo>
                  <a:pt x="0" y="0"/>
                </a:moveTo>
                <a:lnTo>
                  <a:pt x="1440964" y="0"/>
                </a:lnTo>
                <a:lnTo>
                  <a:pt x="1440964" y="6191644"/>
                </a:lnTo>
                <a:lnTo>
                  <a:pt x="0" y="6191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58411" y="3357711"/>
            <a:ext cx="8040811" cy="15811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Trong lớp tích chập (CNN), mỗi Filter có trọng số cố định và quét qua toàn bộ ảnh để tính toán, đảm bảo áp dụng cùng bộ trọng số cho mọi vùng</a:t>
            </a:r>
          </a:p>
        </p:txBody>
      </p:sp>
      <p:sp>
        <p:nvSpPr>
          <p:cNvPr name="TextBox 7" id="7"/>
          <p:cNvSpPr txBox="true"/>
          <p:nvPr/>
        </p:nvSpPr>
        <p:spPr>
          <a:xfrm rot="0">
            <a:off x="1458411" y="6016308"/>
            <a:ext cx="8874658" cy="10477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 Ngoài ra, mỗi Filter có một giá trị độ lệch (Bias) được thêm vào kết quả để điều chỉnh và tăng tính linh hoạt của mô hình</a:t>
            </a:r>
          </a:p>
        </p:txBody>
      </p:sp>
      <p:grpSp>
        <p:nvGrpSpPr>
          <p:cNvPr name="Group 8" id="8"/>
          <p:cNvGrpSpPr/>
          <p:nvPr/>
        </p:nvGrpSpPr>
        <p:grpSpPr>
          <a:xfrm rot="0">
            <a:off x="340204" y="8308055"/>
            <a:ext cx="17607593" cy="1379673"/>
            <a:chOff x="0" y="0"/>
            <a:chExt cx="4502044" cy="352765"/>
          </a:xfrm>
        </p:grpSpPr>
        <p:sp>
          <p:nvSpPr>
            <p:cNvPr name="Freeform 9" id="9"/>
            <p:cNvSpPr/>
            <p:nvPr/>
          </p:nvSpPr>
          <p:spPr>
            <a:xfrm flipH="false" flipV="false" rot="0">
              <a:off x="0" y="0"/>
              <a:ext cx="4502044" cy="352765"/>
            </a:xfrm>
            <a:custGeom>
              <a:avLst/>
              <a:gdLst/>
              <a:ahLst/>
              <a:cxnLst/>
              <a:rect r="r" b="b" t="t" l="l"/>
              <a:pathLst>
                <a:path h="352765" w="4502044">
                  <a:moveTo>
                    <a:pt x="9234" y="0"/>
                  </a:moveTo>
                  <a:lnTo>
                    <a:pt x="4492810" y="0"/>
                  </a:lnTo>
                  <a:cubicBezTo>
                    <a:pt x="4497910" y="0"/>
                    <a:pt x="4502044" y="4134"/>
                    <a:pt x="4502044" y="9234"/>
                  </a:cubicBezTo>
                  <a:lnTo>
                    <a:pt x="4502044" y="343532"/>
                  </a:lnTo>
                  <a:cubicBezTo>
                    <a:pt x="4502044" y="345981"/>
                    <a:pt x="4501071" y="348329"/>
                    <a:pt x="4499339" y="350061"/>
                  </a:cubicBezTo>
                  <a:cubicBezTo>
                    <a:pt x="4497608" y="351793"/>
                    <a:pt x="4495259" y="352765"/>
                    <a:pt x="4492810" y="352765"/>
                  </a:cubicBezTo>
                  <a:lnTo>
                    <a:pt x="9234" y="352765"/>
                  </a:lnTo>
                  <a:cubicBezTo>
                    <a:pt x="6785" y="352765"/>
                    <a:pt x="4436" y="351793"/>
                    <a:pt x="2704" y="350061"/>
                  </a:cubicBezTo>
                  <a:cubicBezTo>
                    <a:pt x="973" y="348329"/>
                    <a:pt x="0" y="345981"/>
                    <a:pt x="0" y="343532"/>
                  </a:cubicBezTo>
                  <a:lnTo>
                    <a:pt x="0" y="9234"/>
                  </a:lnTo>
                  <a:cubicBezTo>
                    <a:pt x="0" y="6785"/>
                    <a:pt x="973" y="4436"/>
                    <a:pt x="2704" y="2704"/>
                  </a:cubicBezTo>
                  <a:cubicBezTo>
                    <a:pt x="4436" y="973"/>
                    <a:pt x="6785" y="0"/>
                    <a:pt x="9234"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0" id="10"/>
            <p:cNvSpPr txBox="true"/>
            <p:nvPr/>
          </p:nvSpPr>
          <p:spPr>
            <a:xfrm>
              <a:off x="0" y="-47625"/>
              <a:ext cx="4502044" cy="400390"/>
            </a:xfrm>
            <a:prstGeom prst="rect">
              <a:avLst/>
            </a:prstGeom>
          </p:spPr>
          <p:txBody>
            <a:bodyPr anchor="ctr" rtlCol="false" tIns="50800" lIns="50800" bIns="50800" rIns="50800"/>
            <a:lstStyle/>
            <a:p>
              <a:pPr algn="l">
                <a:lnSpc>
                  <a:spcPts val="4199"/>
                </a:lnSpc>
              </a:pPr>
              <a:r>
                <a:rPr lang="en-US" sz="2999">
                  <a:solidFill>
                    <a:srgbClr val="FFFFFF"/>
                  </a:solidFill>
                  <a:latin typeface="Arial Unicode"/>
                  <a:ea typeface="Arial Unicode"/>
                  <a:cs typeface="Arial Unicode"/>
                  <a:sym typeface="Arial Unicode"/>
                </a:rPr>
                <a:t>Trọng số chia sẻ và độ lệch chia sẻ giúp CNN hiệu quả hơn trong nhận diện và phân loại hình ảnh, đồng thời giảm số lượng tham số cần huấn luyện.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115631" y="5924537"/>
            <a:ext cx="10056737" cy="3672895"/>
          </a:xfrm>
          <a:custGeom>
            <a:avLst/>
            <a:gdLst/>
            <a:ahLst/>
            <a:cxnLst/>
            <a:rect r="r" b="b" t="t" l="l"/>
            <a:pathLst>
              <a:path h="3672895" w="10056737">
                <a:moveTo>
                  <a:pt x="0" y="0"/>
                </a:moveTo>
                <a:lnTo>
                  <a:pt x="10056738" y="0"/>
                </a:lnTo>
                <a:lnTo>
                  <a:pt x="10056738" y="3672896"/>
                </a:lnTo>
                <a:lnTo>
                  <a:pt x="0" y="3672896"/>
                </a:lnTo>
                <a:lnTo>
                  <a:pt x="0" y="0"/>
                </a:lnTo>
                <a:close/>
              </a:path>
            </a:pathLst>
          </a:custGeom>
          <a:blipFill>
            <a:blip r:embed="rId2"/>
            <a:stretch>
              <a:fillRect l="0" t="0" r="0" b="0"/>
            </a:stretch>
          </a:blipFill>
        </p:spPr>
      </p:sp>
      <p:sp>
        <p:nvSpPr>
          <p:cNvPr name="TextBox 3" id="3"/>
          <p:cNvSpPr txBox="true"/>
          <p:nvPr/>
        </p:nvSpPr>
        <p:spPr>
          <a:xfrm rot="0">
            <a:off x="1028700" y="622072"/>
            <a:ext cx="17259300" cy="24167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Lớp tổng hợp (pooling layer)</a:t>
            </a:r>
          </a:p>
          <a:p>
            <a:pPr algn="l">
              <a:lnSpc>
                <a:spcPts val="9113"/>
              </a:lnSpc>
            </a:pPr>
          </a:p>
        </p:txBody>
      </p:sp>
      <p:grpSp>
        <p:nvGrpSpPr>
          <p:cNvPr name="Group 4" id="4"/>
          <p:cNvGrpSpPr/>
          <p:nvPr/>
        </p:nvGrpSpPr>
        <p:grpSpPr>
          <a:xfrm rot="0">
            <a:off x="2018826" y="4825550"/>
            <a:ext cx="15240474" cy="869606"/>
            <a:chOff x="0" y="0"/>
            <a:chExt cx="20320632" cy="1159474"/>
          </a:xfrm>
        </p:grpSpPr>
        <p:grpSp>
          <p:nvGrpSpPr>
            <p:cNvPr name="Group 5" id="5"/>
            <p:cNvGrpSpPr/>
            <p:nvPr/>
          </p:nvGrpSpPr>
          <p:grpSpPr>
            <a:xfrm rot="0">
              <a:off x="0" y="0"/>
              <a:ext cx="19762643" cy="1159474"/>
              <a:chOff x="0" y="0"/>
              <a:chExt cx="3789798" cy="222347"/>
            </a:xfrm>
          </p:grpSpPr>
          <p:sp>
            <p:nvSpPr>
              <p:cNvPr name="Freeform 6" id="6"/>
              <p:cNvSpPr/>
              <p:nvPr/>
            </p:nvSpPr>
            <p:spPr>
              <a:xfrm flipH="false" flipV="false" rot="0">
                <a:off x="0" y="0"/>
                <a:ext cx="3789797" cy="222347"/>
              </a:xfrm>
              <a:custGeom>
                <a:avLst/>
                <a:gdLst/>
                <a:ahLst/>
                <a:cxnLst/>
                <a:rect r="r" b="b" t="t" l="l"/>
                <a:pathLst>
                  <a:path h="222347" w="3789797">
                    <a:moveTo>
                      <a:pt x="10969" y="0"/>
                    </a:moveTo>
                    <a:lnTo>
                      <a:pt x="3778829" y="0"/>
                    </a:lnTo>
                    <a:cubicBezTo>
                      <a:pt x="3781738" y="0"/>
                      <a:pt x="3784528" y="1156"/>
                      <a:pt x="3786585" y="3213"/>
                    </a:cubicBezTo>
                    <a:cubicBezTo>
                      <a:pt x="3788642" y="5270"/>
                      <a:pt x="3789797" y="8060"/>
                      <a:pt x="3789797" y="10969"/>
                    </a:cubicBezTo>
                    <a:lnTo>
                      <a:pt x="3789797" y="211379"/>
                    </a:lnTo>
                    <a:cubicBezTo>
                      <a:pt x="3789797" y="214288"/>
                      <a:pt x="3788642" y="217078"/>
                      <a:pt x="3786585" y="219135"/>
                    </a:cubicBezTo>
                    <a:cubicBezTo>
                      <a:pt x="3784528" y="221192"/>
                      <a:pt x="3781738" y="222347"/>
                      <a:pt x="3778829" y="222347"/>
                    </a:cubicBezTo>
                    <a:lnTo>
                      <a:pt x="10969" y="222347"/>
                    </a:lnTo>
                    <a:cubicBezTo>
                      <a:pt x="8060" y="222347"/>
                      <a:pt x="5270" y="221192"/>
                      <a:pt x="3213" y="219135"/>
                    </a:cubicBezTo>
                    <a:cubicBezTo>
                      <a:pt x="1156" y="217078"/>
                      <a:pt x="0" y="214288"/>
                      <a:pt x="0" y="211379"/>
                    </a:cubicBezTo>
                    <a:lnTo>
                      <a:pt x="0" y="10969"/>
                    </a:lnTo>
                    <a:cubicBezTo>
                      <a:pt x="0" y="8060"/>
                      <a:pt x="1156" y="5270"/>
                      <a:pt x="3213" y="3213"/>
                    </a:cubicBezTo>
                    <a:cubicBezTo>
                      <a:pt x="5270" y="1156"/>
                      <a:pt x="8060" y="0"/>
                      <a:pt x="10969"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7" id="7"/>
              <p:cNvSpPr txBox="true"/>
              <p:nvPr/>
            </p:nvSpPr>
            <p:spPr>
              <a:xfrm>
                <a:off x="0" y="-47625"/>
                <a:ext cx="3789798" cy="269972"/>
              </a:xfrm>
              <a:prstGeom prst="rect">
                <a:avLst/>
              </a:prstGeom>
            </p:spPr>
            <p:txBody>
              <a:bodyPr anchor="ctr" rtlCol="false" tIns="50800" lIns="50800" bIns="50800" rIns="50800"/>
              <a:lstStyle/>
              <a:p>
                <a:pPr algn="l">
                  <a:lnSpc>
                    <a:spcPts val="4199"/>
                  </a:lnSpc>
                </a:pPr>
              </a:p>
            </p:txBody>
          </p:sp>
        </p:grpSp>
        <p:sp>
          <p:nvSpPr>
            <p:cNvPr name="TextBox 8" id="8"/>
            <p:cNvSpPr txBox="true"/>
            <p:nvPr/>
          </p:nvSpPr>
          <p:spPr>
            <a:xfrm rot="0">
              <a:off x="174271" y="256381"/>
              <a:ext cx="20146361" cy="6667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Mạng CNN được xây dựng bằng cách kết hợp các lớp, với lớp cuối cùng là Fully Connected Layer</a:t>
              </a:r>
            </a:p>
          </p:txBody>
        </p:sp>
      </p:grpSp>
      <p:grpSp>
        <p:nvGrpSpPr>
          <p:cNvPr name="Group 9" id="9"/>
          <p:cNvGrpSpPr/>
          <p:nvPr/>
        </p:nvGrpSpPr>
        <p:grpSpPr>
          <a:xfrm rot="0">
            <a:off x="566292" y="1914813"/>
            <a:ext cx="8394486" cy="2247982"/>
            <a:chOff x="0" y="0"/>
            <a:chExt cx="2146366" cy="574781"/>
          </a:xfrm>
        </p:grpSpPr>
        <p:sp>
          <p:nvSpPr>
            <p:cNvPr name="Freeform 10" id="10"/>
            <p:cNvSpPr/>
            <p:nvPr/>
          </p:nvSpPr>
          <p:spPr>
            <a:xfrm flipH="false" flipV="false" rot="0">
              <a:off x="0" y="0"/>
              <a:ext cx="2146366" cy="574781"/>
            </a:xfrm>
            <a:custGeom>
              <a:avLst/>
              <a:gdLst/>
              <a:ahLst/>
              <a:cxnLst/>
              <a:rect r="r" b="b" t="t" l="l"/>
              <a:pathLst>
                <a:path h="574781" w="2146366">
                  <a:moveTo>
                    <a:pt x="19368" y="0"/>
                  </a:moveTo>
                  <a:lnTo>
                    <a:pt x="2126999" y="0"/>
                  </a:lnTo>
                  <a:cubicBezTo>
                    <a:pt x="2137695" y="0"/>
                    <a:pt x="2146366" y="8671"/>
                    <a:pt x="2146366" y="19368"/>
                  </a:cubicBezTo>
                  <a:lnTo>
                    <a:pt x="2146366" y="555414"/>
                  </a:lnTo>
                  <a:cubicBezTo>
                    <a:pt x="2146366" y="566110"/>
                    <a:pt x="2137695" y="574781"/>
                    <a:pt x="2126999" y="574781"/>
                  </a:cubicBezTo>
                  <a:lnTo>
                    <a:pt x="19368" y="574781"/>
                  </a:lnTo>
                  <a:cubicBezTo>
                    <a:pt x="8671" y="574781"/>
                    <a:pt x="0" y="566110"/>
                    <a:pt x="0" y="555414"/>
                  </a:cubicBezTo>
                  <a:lnTo>
                    <a:pt x="0" y="19368"/>
                  </a:lnTo>
                  <a:cubicBezTo>
                    <a:pt x="0" y="8671"/>
                    <a:pt x="8671" y="0"/>
                    <a:pt x="19368"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47625"/>
              <a:ext cx="2146366" cy="622406"/>
            </a:xfrm>
            <a:prstGeom prst="rect">
              <a:avLst/>
            </a:prstGeom>
          </p:spPr>
          <p:txBody>
            <a:bodyPr anchor="ctr" rtlCol="false" tIns="50800" lIns="50800" bIns="50800" rIns="50800"/>
            <a:lstStyle/>
            <a:p>
              <a:pPr algn="l">
                <a:lnSpc>
                  <a:spcPts val="4199"/>
                </a:lnSpc>
              </a:pPr>
            </a:p>
          </p:txBody>
        </p:sp>
      </p:grpSp>
      <p:sp>
        <p:nvSpPr>
          <p:cNvPr name="TextBox 12" id="12"/>
          <p:cNvSpPr txBox="true"/>
          <p:nvPr/>
        </p:nvSpPr>
        <p:spPr>
          <a:xfrm rot="0">
            <a:off x="743129" y="2048245"/>
            <a:ext cx="8040811" cy="21145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Lớp tổng hợp (Pooling layer) trong CNN giảm kích thước đầu ra từ lớp tích chập, giúp giữ lại đặc trưng quan trọng, giảm tham số, tăng hiệu quả tính toán, và hạn chế quá khớp.</a:t>
            </a:r>
          </a:p>
        </p:txBody>
      </p:sp>
      <p:grpSp>
        <p:nvGrpSpPr>
          <p:cNvPr name="Group 13" id="13"/>
          <p:cNvGrpSpPr/>
          <p:nvPr/>
        </p:nvGrpSpPr>
        <p:grpSpPr>
          <a:xfrm rot="0">
            <a:off x="9144000" y="2010104"/>
            <a:ext cx="8394486" cy="2247982"/>
            <a:chOff x="0" y="0"/>
            <a:chExt cx="2146366" cy="574781"/>
          </a:xfrm>
        </p:grpSpPr>
        <p:sp>
          <p:nvSpPr>
            <p:cNvPr name="Freeform 14" id="14"/>
            <p:cNvSpPr/>
            <p:nvPr/>
          </p:nvSpPr>
          <p:spPr>
            <a:xfrm flipH="false" flipV="false" rot="0">
              <a:off x="0" y="0"/>
              <a:ext cx="2146366" cy="574781"/>
            </a:xfrm>
            <a:custGeom>
              <a:avLst/>
              <a:gdLst/>
              <a:ahLst/>
              <a:cxnLst/>
              <a:rect r="r" b="b" t="t" l="l"/>
              <a:pathLst>
                <a:path h="574781" w="2146366">
                  <a:moveTo>
                    <a:pt x="19368" y="0"/>
                  </a:moveTo>
                  <a:lnTo>
                    <a:pt x="2126999" y="0"/>
                  </a:lnTo>
                  <a:cubicBezTo>
                    <a:pt x="2137695" y="0"/>
                    <a:pt x="2146366" y="8671"/>
                    <a:pt x="2146366" y="19368"/>
                  </a:cubicBezTo>
                  <a:lnTo>
                    <a:pt x="2146366" y="555414"/>
                  </a:lnTo>
                  <a:cubicBezTo>
                    <a:pt x="2146366" y="566110"/>
                    <a:pt x="2137695" y="574781"/>
                    <a:pt x="2126999" y="574781"/>
                  </a:cubicBezTo>
                  <a:lnTo>
                    <a:pt x="19368" y="574781"/>
                  </a:lnTo>
                  <a:cubicBezTo>
                    <a:pt x="8671" y="574781"/>
                    <a:pt x="0" y="566110"/>
                    <a:pt x="0" y="555414"/>
                  </a:cubicBezTo>
                  <a:lnTo>
                    <a:pt x="0" y="19368"/>
                  </a:lnTo>
                  <a:cubicBezTo>
                    <a:pt x="0" y="8671"/>
                    <a:pt x="8671" y="0"/>
                    <a:pt x="19368"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5" id="15"/>
            <p:cNvSpPr txBox="true"/>
            <p:nvPr/>
          </p:nvSpPr>
          <p:spPr>
            <a:xfrm>
              <a:off x="0" y="-47625"/>
              <a:ext cx="2146366" cy="622406"/>
            </a:xfrm>
            <a:prstGeom prst="rect">
              <a:avLst/>
            </a:prstGeom>
          </p:spPr>
          <p:txBody>
            <a:bodyPr anchor="ctr" rtlCol="false" tIns="50800" lIns="50800" bIns="50800" rIns="50800"/>
            <a:lstStyle/>
            <a:p>
              <a:pPr algn="l">
                <a:lnSpc>
                  <a:spcPts val="4199"/>
                </a:lnSpc>
              </a:pPr>
            </a:p>
          </p:txBody>
        </p:sp>
      </p:grpSp>
      <p:sp>
        <p:nvSpPr>
          <p:cNvPr name="TextBox 16" id="16"/>
          <p:cNvSpPr txBox="true"/>
          <p:nvPr/>
        </p:nvSpPr>
        <p:spPr>
          <a:xfrm rot="0">
            <a:off x="9320837" y="2219654"/>
            <a:ext cx="8040811" cy="1581150"/>
          </a:xfrm>
          <a:prstGeom prst="rect">
            <a:avLst/>
          </a:prstGeom>
        </p:spPr>
        <p:txBody>
          <a:bodyPr anchor="t" rtlCol="false" tIns="0" lIns="0" bIns="0" rIns="0">
            <a:spAutoFit/>
          </a:bodyPr>
          <a:lstStyle/>
          <a:p>
            <a:pPr algn="l">
              <a:lnSpc>
                <a:spcPts val="4200"/>
              </a:lnSpc>
              <a:spcBef>
                <a:spcPct val="0"/>
              </a:spcBef>
            </a:pPr>
            <a:r>
              <a:rPr lang="en-US" sz="3000" spc="-189">
                <a:solidFill>
                  <a:srgbClr val="FFFFFF"/>
                </a:solidFill>
                <a:latin typeface="Arial Unicode"/>
                <a:ea typeface="Arial Unicode"/>
                <a:cs typeface="Arial Unicode"/>
                <a:sym typeface="Arial Unicode"/>
              </a:rPr>
              <a:t>Max-Pooling, loại phổ biến nhất, chọn giá trị lớn nhất từ mỗi vùng con, giảm số lượng neuron và giữ lại các đặc trưng nổi bật như cạnh, góc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22622" y="1710407"/>
            <a:ext cx="2180311" cy="21803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04775" cap="sq">
              <a:solidFill>
                <a:srgbClr val="131416"/>
              </a:solidFill>
              <a:prstDash val="solid"/>
              <a:miter/>
            </a:ln>
          </p:spPr>
        </p:sp>
      </p:grpSp>
      <p:sp>
        <p:nvSpPr>
          <p:cNvPr name="TextBox 13" id="13"/>
          <p:cNvSpPr txBox="true"/>
          <p:nvPr/>
        </p:nvSpPr>
        <p:spPr>
          <a:xfrm rot="0">
            <a:off x="5676806" y="581929"/>
            <a:ext cx="8025253" cy="797199"/>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Cách chọn tham số</a:t>
            </a:r>
          </a:p>
        </p:txBody>
      </p:sp>
      <p:sp>
        <p:nvSpPr>
          <p:cNvPr name="TextBox 14" id="14"/>
          <p:cNvSpPr txBox="true"/>
          <p:nvPr/>
        </p:nvSpPr>
        <p:spPr>
          <a:xfrm rot="0">
            <a:off x="5900208" y="1777082"/>
            <a:ext cx="8566125" cy="1468847"/>
          </a:xfrm>
          <a:prstGeom prst="rect">
            <a:avLst/>
          </a:prstGeom>
        </p:spPr>
        <p:txBody>
          <a:bodyPr anchor="t" rtlCol="false" tIns="0" lIns="0" bIns="0" rIns="0">
            <a:spAutoFit/>
          </a:bodyPr>
          <a:lstStyle/>
          <a:p>
            <a:pPr algn="l">
              <a:lnSpc>
                <a:spcPts val="2913"/>
              </a:lnSpc>
            </a:pPr>
            <a:r>
              <a:rPr lang="en-US" sz="3003">
                <a:solidFill>
                  <a:srgbClr val="FFFFFF"/>
                </a:solidFill>
                <a:latin typeface="Arial Unicode"/>
                <a:ea typeface="Arial Unicode"/>
                <a:cs typeface="Arial Unicode"/>
                <a:sym typeface="Arial Unicode"/>
              </a:rPr>
              <a:t>Số lớp: Dữ liệu đơn giản (nhận diện chữ số MNIST): 2-3 lớp, dữ liệu phức tạp (ImageNet): 10-50 lớp.</a:t>
            </a:r>
          </a:p>
          <a:p>
            <a:pPr algn="l">
              <a:lnSpc>
                <a:spcPts val="2913"/>
              </a:lnSpc>
            </a:pPr>
          </a:p>
        </p:txBody>
      </p:sp>
      <p:sp>
        <p:nvSpPr>
          <p:cNvPr name="TextBox 15" id="15"/>
          <p:cNvSpPr txBox="true"/>
          <p:nvPr/>
        </p:nvSpPr>
        <p:spPr>
          <a:xfrm rot="0">
            <a:off x="5123804" y="1853776"/>
            <a:ext cx="597906"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sp>
        <p:nvSpPr>
          <p:cNvPr name="TextBox 16" id="16"/>
          <p:cNvSpPr txBox="true"/>
          <p:nvPr/>
        </p:nvSpPr>
        <p:spPr>
          <a:xfrm rot="0">
            <a:off x="5900208" y="3145771"/>
            <a:ext cx="7263988" cy="744947"/>
          </a:xfrm>
          <a:prstGeom prst="rect">
            <a:avLst/>
          </a:prstGeom>
        </p:spPr>
        <p:txBody>
          <a:bodyPr anchor="t" rtlCol="false" tIns="0" lIns="0" bIns="0" rIns="0">
            <a:spAutoFit/>
          </a:bodyPr>
          <a:lstStyle/>
          <a:p>
            <a:pPr algn="l">
              <a:lnSpc>
                <a:spcPts val="2913"/>
              </a:lnSpc>
            </a:pPr>
            <a:r>
              <a:rPr lang="en-US" sz="3003">
                <a:solidFill>
                  <a:srgbClr val="FFFFFF"/>
                </a:solidFill>
                <a:latin typeface="Arial Unicode"/>
                <a:ea typeface="Arial Unicode"/>
                <a:cs typeface="Arial Unicode"/>
                <a:sym typeface="Arial Unicode"/>
              </a:rPr>
              <a:t>Kích thước Kernel: 3×3 hoặc 5×5 phổ biến.</a:t>
            </a:r>
          </a:p>
          <a:p>
            <a:pPr algn="l">
              <a:lnSpc>
                <a:spcPts val="2913"/>
              </a:lnSpc>
            </a:pPr>
          </a:p>
        </p:txBody>
      </p:sp>
      <p:sp>
        <p:nvSpPr>
          <p:cNvPr name="TextBox 17" id="17"/>
          <p:cNvSpPr txBox="true"/>
          <p:nvPr/>
        </p:nvSpPr>
        <p:spPr>
          <a:xfrm rot="0">
            <a:off x="5123804" y="3174346"/>
            <a:ext cx="507019" cy="62439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sp>
        <p:nvSpPr>
          <p:cNvPr name="TextBox 18" id="18"/>
          <p:cNvSpPr txBox="true"/>
          <p:nvPr/>
        </p:nvSpPr>
        <p:spPr>
          <a:xfrm rot="0">
            <a:off x="5900208" y="4290767"/>
            <a:ext cx="7263988" cy="110680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ea typeface="Arial Unicode"/>
                <a:cs typeface="Arial Unicode"/>
                <a:sym typeface="Arial Unicode"/>
              </a:rPr>
              <a:t>Số lượng bộ lọc: Tăng dần qua các lớp (ví dụ: 32, 64, 128).</a:t>
            </a:r>
          </a:p>
          <a:p>
            <a:pPr algn="l">
              <a:lnSpc>
                <a:spcPts val="2910"/>
              </a:lnSpc>
            </a:pPr>
          </a:p>
        </p:txBody>
      </p:sp>
      <p:sp>
        <p:nvSpPr>
          <p:cNvPr name="TextBox 19" id="19"/>
          <p:cNvSpPr txBox="true"/>
          <p:nvPr/>
        </p:nvSpPr>
        <p:spPr>
          <a:xfrm rot="0">
            <a:off x="5123804" y="4313688"/>
            <a:ext cx="507019"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nvGrpSpPr>
          <p:cNvPr name="Group 20" id="20"/>
          <p:cNvGrpSpPr/>
          <p:nvPr/>
        </p:nvGrpSpPr>
        <p:grpSpPr>
          <a:xfrm rot="0">
            <a:off x="14646950" y="3847925"/>
            <a:ext cx="2180311" cy="218031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104775" cap="sq">
              <a:solidFill>
                <a:srgbClr val="131416"/>
              </a:solidFill>
              <a:prstDash val="solid"/>
              <a:miter/>
            </a:ln>
          </p:spPr>
        </p:sp>
      </p:grpSp>
      <p:sp>
        <p:nvSpPr>
          <p:cNvPr name="TextBox 22" id="22"/>
          <p:cNvSpPr txBox="true"/>
          <p:nvPr/>
        </p:nvSpPr>
        <p:spPr>
          <a:xfrm rot="0">
            <a:off x="5169787" y="5492822"/>
            <a:ext cx="507019" cy="62439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sp>
        <p:nvSpPr>
          <p:cNvPr name="TextBox 23" id="23"/>
          <p:cNvSpPr txBox="true"/>
          <p:nvPr/>
        </p:nvSpPr>
        <p:spPr>
          <a:xfrm rot="0">
            <a:off x="5423296" y="5513965"/>
            <a:ext cx="7578449" cy="514270"/>
          </a:xfrm>
          <a:prstGeom prst="rect">
            <a:avLst/>
          </a:prstGeom>
        </p:spPr>
        <p:txBody>
          <a:bodyPr anchor="t" rtlCol="false" tIns="0" lIns="0" bIns="0" rIns="0">
            <a:spAutoFit/>
          </a:bodyPr>
          <a:lstStyle/>
          <a:p>
            <a:pPr algn="ctr">
              <a:lnSpc>
                <a:spcPts val="4204"/>
              </a:lnSpc>
              <a:spcBef>
                <a:spcPct val="0"/>
              </a:spcBef>
            </a:pPr>
            <a:r>
              <a:rPr lang="en-US" sz="3003">
                <a:solidFill>
                  <a:srgbClr val="FFFFFF"/>
                </a:solidFill>
                <a:latin typeface="Arial Unicode"/>
                <a:ea typeface="Arial Unicode"/>
                <a:cs typeface="Arial Unicode"/>
                <a:sym typeface="Arial Unicode"/>
              </a:rPr>
              <a:t>Bước trượt (Stride):Thường là 1 hoặc 2.</a:t>
            </a:r>
          </a:p>
        </p:txBody>
      </p:sp>
      <p:sp>
        <p:nvSpPr>
          <p:cNvPr name="TextBox 24" id="24"/>
          <p:cNvSpPr txBox="true"/>
          <p:nvPr/>
        </p:nvSpPr>
        <p:spPr>
          <a:xfrm rot="0">
            <a:off x="5123804" y="6403087"/>
            <a:ext cx="507019"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5</a:t>
            </a:r>
          </a:p>
        </p:txBody>
      </p:sp>
      <p:sp>
        <p:nvSpPr>
          <p:cNvPr name="TextBox 25" id="25"/>
          <p:cNvSpPr txBox="true"/>
          <p:nvPr/>
        </p:nvSpPr>
        <p:spPr>
          <a:xfrm rot="0">
            <a:off x="5123804" y="8250985"/>
            <a:ext cx="507019"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7</a:t>
            </a:r>
          </a:p>
        </p:txBody>
      </p:sp>
      <p:sp>
        <p:nvSpPr>
          <p:cNvPr name="TextBox 26" id="26"/>
          <p:cNvSpPr txBox="true"/>
          <p:nvPr/>
        </p:nvSpPr>
        <p:spPr>
          <a:xfrm rot="0">
            <a:off x="5123804" y="9342101"/>
            <a:ext cx="507019" cy="62439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8</a:t>
            </a:r>
          </a:p>
        </p:txBody>
      </p:sp>
      <p:sp>
        <p:nvSpPr>
          <p:cNvPr name="TextBox 27" id="27"/>
          <p:cNvSpPr txBox="true"/>
          <p:nvPr/>
        </p:nvSpPr>
        <p:spPr>
          <a:xfrm rot="0">
            <a:off x="5123804" y="7313229"/>
            <a:ext cx="507019" cy="62439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6</a:t>
            </a:r>
          </a:p>
        </p:txBody>
      </p:sp>
      <p:sp>
        <p:nvSpPr>
          <p:cNvPr name="TextBox 28" id="28"/>
          <p:cNvSpPr txBox="true"/>
          <p:nvPr/>
        </p:nvSpPr>
        <p:spPr>
          <a:xfrm rot="0">
            <a:off x="5900208" y="6350243"/>
            <a:ext cx="7758261" cy="5143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Arial Unicode"/>
                <a:ea typeface="Arial Unicode"/>
                <a:cs typeface="Arial Unicode"/>
                <a:sym typeface="Arial Unicode"/>
              </a:rPr>
              <a:t>Hàm kích hoạt: ReLU được sử dụng phổ biến.</a:t>
            </a:r>
          </a:p>
        </p:txBody>
      </p:sp>
      <p:sp>
        <p:nvSpPr>
          <p:cNvPr name="TextBox 29" id="29"/>
          <p:cNvSpPr txBox="true"/>
          <p:nvPr/>
        </p:nvSpPr>
        <p:spPr>
          <a:xfrm rot="0">
            <a:off x="5900208" y="7350368"/>
            <a:ext cx="955074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Arial Unicode"/>
                <a:ea typeface="Arial Unicode"/>
                <a:cs typeface="Arial Unicode"/>
                <a:sym typeface="Arial Unicode"/>
              </a:rPr>
              <a:t>Pooling size: 2×2 hoặc 4×4, đặc biệt với ảnh đầu vào lớn</a:t>
            </a:r>
          </a:p>
        </p:txBody>
      </p:sp>
      <p:sp>
        <p:nvSpPr>
          <p:cNvPr name="TextBox 30" id="30"/>
          <p:cNvSpPr txBox="true"/>
          <p:nvPr/>
        </p:nvSpPr>
        <p:spPr>
          <a:xfrm rot="0">
            <a:off x="5900208" y="8244093"/>
            <a:ext cx="10927053" cy="49530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Arial Unicode"/>
                <a:ea typeface="Arial Unicode"/>
                <a:cs typeface="Arial Unicode"/>
                <a:sym typeface="Arial Unicode"/>
              </a:rPr>
              <a:t>Optimizer: Thường dùng Adam hoặc SGD với Momentum.</a:t>
            </a:r>
          </a:p>
        </p:txBody>
      </p:sp>
      <p:sp>
        <p:nvSpPr>
          <p:cNvPr name="TextBox 31" id="31"/>
          <p:cNvSpPr txBox="true"/>
          <p:nvPr/>
        </p:nvSpPr>
        <p:spPr>
          <a:xfrm rot="0">
            <a:off x="5823152" y="9139443"/>
            <a:ext cx="10658630" cy="101917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Arial Unicode"/>
                <a:ea typeface="Arial Unicode"/>
                <a:cs typeface="Arial Unicode"/>
                <a:sym typeface="Arial Unicode"/>
              </a:rPr>
              <a:t>Cách tối ưu: Thực hiện nhiều lần train-test để chọn tham số tốt nhất.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568820" y="7124870"/>
            <a:ext cx="16756192" cy="16756192"/>
          </a:xfrm>
          <a:custGeom>
            <a:avLst/>
            <a:gdLst/>
            <a:ahLst/>
            <a:cxnLst/>
            <a:rect r="r" b="b" t="t" l="l"/>
            <a:pathLst>
              <a:path h="16756192" w="16756192">
                <a:moveTo>
                  <a:pt x="0" y="0"/>
                </a:moveTo>
                <a:lnTo>
                  <a:pt x="16756191" y="0"/>
                </a:lnTo>
                <a:lnTo>
                  <a:pt x="16756191" y="16756191"/>
                </a:lnTo>
                <a:lnTo>
                  <a:pt x="0" y="16756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8009" y="2671957"/>
            <a:ext cx="3484666" cy="4432740"/>
            <a:chOff x="0" y="0"/>
            <a:chExt cx="890986" cy="1133397"/>
          </a:xfrm>
        </p:grpSpPr>
        <p:sp>
          <p:nvSpPr>
            <p:cNvPr name="Freeform 4" id="4"/>
            <p:cNvSpPr/>
            <p:nvPr/>
          </p:nvSpPr>
          <p:spPr>
            <a:xfrm flipH="false" flipV="false" rot="0">
              <a:off x="0" y="0"/>
              <a:ext cx="890986" cy="1133397"/>
            </a:xfrm>
            <a:custGeom>
              <a:avLst/>
              <a:gdLst/>
              <a:ahLst/>
              <a:cxnLst/>
              <a:rect r="r" b="b" t="t" l="l"/>
              <a:pathLst>
                <a:path h="1133397" w="890986">
                  <a:moveTo>
                    <a:pt x="46656" y="0"/>
                  </a:moveTo>
                  <a:lnTo>
                    <a:pt x="844330" y="0"/>
                  </a:lnTo>
                  <a:cubicBezTo>
                    <a:pt x="870097" y="0"/>
                    <a:pt x="890986" y="20889"/>
                    <a:pt x="890986" y="46656"/>
                  </a:cubicBezTo>
                  <a:lnTo>
                    <a:pt x="890986" y="1086741"/>
                  </a:lnTo>
                  <a:cubicBezTo>
                    <a:pt x="890986" y="1112508"/>
                    <a:pt x="870097" y="1133397"/>
                    <a:pt x="844330" y="1133397"/>
                  </a:cubicBezTo>
                  <a:lnTo>
                    <a:pt x="46656" y="1133397"/>
                  </a:lnTo>
                  <a:cubicBezTo>
                    <a:pt x="20889" y="1133397"/>
                    <a:pt x="0" y="1112508"/>
                    <a:pt x="0" y="1086741"/>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17149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317251" y="1343025"/>
            <a:ext cx="13643653"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Các thư viện sử dụng</a:t>
            </a:r>
          </a:p>
        </p:txBody>
      </p:sp>
      <p:sp>
        <p:nvSpPr>
          <p:cNvPr name="TextBox 7" id="7"/>
          <p:cNvSpPr txBox="true"/>
          <p:nvPr/>
        </p:nvSpPr>
        <p:spPr>
          <a:xfrm rot="0">
            <a:off x="1289376" y="3018679"/>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OpenCV</a:t>
            </a:r>
          </a:p>
        </p:txBody>
      </p:sp>
      <p:sp>
        <p:nvSpPr>
          <p:cNvPr name="TextBox 8" id="8"/>
          <p:cNvSpPr txBox="true"/>
          <p:nvPr/>
        </p:nvSpPr>
        <p:spPr>
          <a:xfrm rot="0">
            <a:off x="1289376" y="4244975"/>
            <a:ext cx="2804245" cy="1892300"/>
          </a:xfrm>
          <a:prstGeom prst="rect">
            <a:avLst/>
          </a:prstGeom>
        </p:spPr>
        <p:txBody>
          <a:bodyPr anchor="t" rtlCol="false" tIns="0" lIns="0" bIns="0" rIns="0">
            <a:spAutoFit/>
          </a:bodyPr>
          <a:lstStyle/>
          <a:p>
            <a:pPr algn="ctr">
              <a:lnSpc>
                <a:spcPts val="2639"/>
              </a:lnSpc>
            </a:pPr>
            <a:r>
              <a:rPr lang="en-US" sz="2999" spc="-188">
                <a:solidFill>
                  <a:srgbClr val="FFFFFF"/>
                </a:solidFill>
                <a:latin typeface="Arial Unicode"/>
                <a:ea typeface="Arial Unicode"/>
                <a:cs typeface="Arial Unicode"/>
                <a:sym typeface="Arial Unicode"/>
              </a:rPr>
              <a:t>OpenCV là thư viện mã nguồn mở mạnh mẽ dành cho xử lý hình ảnh và thị giác máy tính </a:t>
            </a:r>
          </a:p>
          <a:p>
            <a:pPr algn="ctr">
              <a:lnSpc>
                <a:spcPts val="1760"/>
              </a:lnSpc>
            </a:pPr>
          </a:p>
        </p:txBody>
      </p:sp>
      <p:grpSp>
        <p:nvGrpSpPr>
          <p:cNvPr name="Group 9" id="9"/>
          <p:cNvGrpSpPr/>
          <p:nvPr/>
        </p:nvGrpSpPr>
        <p:grpSpPr>
          <a:xfrm rot="0">
            <a:off x="4581118" y="2671957"/>
            <a:ext cx="3484666" cy="4432740"/>
            <a:chOff x="0" y="0"/>
            <a:chExt cx="890986" cy="1133397"/>
          </a:xfrm>
        </p:grpSpPr>
        <p:sp>
          <p:nvSpPr>
            <p:cNvPr name="Freeform 10" id="10"/>
            <p:cNvSpPr/>
            <p:nvPr/>
          </p:nvSpPr>
          <p:spPr>
            <a:xfrm flipH="false" flipV="false" rot="0">
              <a:off x="0" y="0"/>
              <a:ext cx="890986" cy="1133397"/>
            </a:xfrm>
            <a:custGeom>
              <a:avLst/>
              <a:gdLst/>
              <a:ahLst/>
              <a:cxnLst/>
              <a:rect r="r" b="b" t="t" l="l"/>
              <a:pathLst>
                <a:path h="1133397" w="890986">
                  <a:moveTo>
                    <a:pt x="46656" y="0"/>
                  </a:moveTo>
                  <a:lnTo>
                    <a:pt x="844330" y="0"/>
                  </a:lnTo>
                  <a:cubicBezTo>
                    <a:pt x="870097" y="0"/>
                    <a:pt x="890986" y="20889"/>
                    <a:pt x="890986" y="46656"/>
                  </a:cubicBezTo>
                  <a:lnTo>
                    <a:pt x="890986" y="1086741"/>
                  </a:lnTo>
                  <a:cubicBezTo>
                    <a:pt x="890986" y="1112508"/>
                    <a:pt x="870097" y="1133397"/>
                    <a:pt x="844330" y="1133397"/>
                  </a:cubicBezTo>
                  <a:lnTo>
                    <a:pt x="46656" y="1133397"/>
                  </a:lnTo>
                  <a:cubicBezTo>
                    <a:pt x="20889" y="1133397"/>
                    <a:pt x="0" y="1112508"/>
                    <a:pt x="0" y="1086741"/>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38100"/>
              <a:ext cx="890986" cy="1171497"/>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157118" y="3018679"/>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MediaPipe</a:t>
            </a:r>
          </a:p>
        </p:txBody>
      </p:sp>
      <p:sp>
        <p:nvSpPr>
          <p:cNvPr name="TextBox 13" id="13"/>
          <p:cNvSpPr txBox="true"/>
          <p:nvPr/>
        </p:nvSpPr>
        <p:spPr>
          <a:xfrm rot="0">
            <a:off x="4994803" y="4121674"/>
            <a:ext cx="2804245" cy="2360294"/>
          </a:xfrm>
          <a:prstGeom prst="rect">
            <a:avLst/>
          </a:prstGeom>
        </p:spPr>
        <p:txBody>
          <a:bodyPr anchor="t" rtlCol="false" tIns="0" lIns="0" bIns="0" rIns="0">
            <a:spAutoFit/>
          </a:bodyPr>
          <a:lstStyle/>
          <a:p>
            <a:pPr algn="ctr">
              <a:lnSpc>
                <a:spcPts val="2639"/>
              </a:lnSpc>
            </a:pPr>
            <a:r>
              <a:rPr lang="en-US" sz="2999" spc="-188">
                <a:solidFill>
                  <a:srgbClr val="FFFFFF"/>
                </a:solidFill>
                <a:latin typeface="Arial Unicode"/>
                <a:ea typeface="Arial Unicode"/>
                <a:cs typeface="Arial Unicode"/>
                <a:sym typeface="Arial Unicode"/>
              </a:rPr>
              <a:t>MediaPipe là framework mã nguồn mở thiết kế để xây dựng ứng dụng xử lý hình ảnh và video thời gian thực.</a:t>
            </a:r>
          </a:p>
        </p:txBody>
      </p:sp>
      <p:grpSp>
        <p:nvGrpSpPr>
          <p:cNvPr name="Group 14" id="14"/>
          <p:cNvGrpSpPr/>
          <p:nvPr/>
        </p:nvGrpSpPr>
        <p:grpSpPr>
          <a:xfrm rot="0">
            <a:off x="8294384" y="2671957"/>
            <a:ext cx="3484666" cy="4432740"/>
            <a:chOff x="0" y="0"/>
            <a:chExt cx="890986" cy="1133397"/>
          </a:xfrm>
        </p:grpSpPr>
        <p:sp>
          <p:nvSpPr>
            <p:cNvPr name="Freeform 15" id="15"/>
            <p:cNvSpPr/>
            <p:nvPr/>
          </p:nvSpPr>
          <p:spPr>
            <a:xfrm flipH="false" flipV="false" rot="0">
              <a:off x="0" y="0"/>
              <a:ext cx="890986" cy="1133397"/>
            </a:xfrm>
            <a:custGeom>
              <a:avLst/>
              <a:gdLst/>
              <a:ahLst/>
              <a:cxnLst/>
              <a:rect r="r" b="b" t="t" l="l"/>
              <a:pathLst>
                <a:path h="1133397" w="890986">
                  <a:moveTo>
                    <a:pt x="46656" y="0"/>
                  </a:moveTo>
                  <a:lnTo>
                    <a:pt x="844330" y="0"/>
                  </a:lnTo>
                  <a:cubicBezTo>
                    <a:pt x="870097" y="0"/>
                    <a:pt x="890986" y="20889"/>
                    <a:pt x="890986" y="46656"/>
                  </a:cubicBezTo>
                  <a:lnTo>
                    <a:pt x="890986" y="1086741"/>
                  </a:lnTo>
                  <a:cubicBezTo>
                    <a:pt x="890986" y="1112508"/>
                    <a:pt x="870097" y="1133397"/>
                    <a:pt x="844330" y="1133397"/>
                  </a:cubicBezTo>
                  <a:lnTo>
                    <a:pt x="46656" y="1133397"/>
                  </a:lnTo>
                  <a:cubicBezTo>
                    <a:pt x="20889" y="1133397"/>
                    <a:pt x="0" y="1112508"/>
                    <a:pt x="0" y="1086741"/>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6" id="16"/>
            <p:cNvSpPr txBox="true"/>
            <p:nvPr/>
          </p:nvSpPr>
          <p:spPr>
            <a:xfrm>
              <a:off x="0" y="-38100"/>
              <a:ext cx="890986" cy="117149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713484" y="3018679"/>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AutoPy</a:t>
            </a:r>
          </a:p>
        </p:txBody>
      </p:sp>
      <p:sp>
        <p:nvSpPr>
          <p:cNvPr name="TextBox 18" id="18"/>
          <p:cNvSpPr txBox="true"/>
          <p:nvPr/>
        </p:nvSpPr>
        <p:spPr>
          <a:xfrm rot="0">
            <a:off x="8713484" y="3889819"/>
            <a:ext cx="2804245" cy="3027045"/>
          </a:xfrm>
          <a:prstGeom prst="rect">
            <a:avLst/>
          </a:prstGeom>
        </p:spPr>
        <p:txBody>
          <a:bodyPr anchor="t" rtlCol="false" tIns="0" lIns="0" bIns="0" rIns="0">
            <a:spAutoFit/>
          </a:bodyPr>
          <a:lstStyle/>
          <a:p>
            <a:pPr algn="ctr">
              <a:lnSpc>
                <a:spcPts val="2640"/>
              </a:lnSpc>
            </a:pPr>
            <a:r>
              <a:rPr lang="en-US" sz="3000" spc="-189">
                <a:solidFill>
                  <a:srgbClr val="FFFFFF"/>
                </a:solidFill>
                <a:latin typeface="Arial Unicode"/>
                <a:ea typeface="Arial Unicode"/>
                <a:cs typeface="Arial Unicode"/>
                <a:sym typeface="Arial Unicode"/>
              </a:rPr>
              <a:t>AutoPy là thư viện Python mã nguồn mở, tập trung vào tự động hóa các thao tác trên máy tính như điều khiển chuột, gõ phím, và chụp màn hình.</a:t>
            </a:r>
          </a:p>
          <a:p>
            <a:pPr algn="ctr">
              <a:lnSpc>
                <a:spcPts val="2640"/>
              </a:lnSpc>
            </a:pPr>
          </a:p>
        </p:txBody>
      </p:sp>
      <p:grpSp>
        <p:nvGrpSpPr>
          <p:cNvPr name="Group 19" id="19"/>
          <p:cNvGrpSpPr/>
          <p:nvPr/>
        </p:nvGrpSpPr>
        <p:grpSpPr>
          <a:xfrm rot="0">
            <a:off x="12157781" y="2671957"/>
            <a:ext cx="3484666" cy="4661444"/>
            <a:chOff x="0" y="0"/>
            <a:chExt cx="890986" cy="1191873"/>
          </a:xfrm>
        </p:grpSpPr>
        <p:sp>
          <p:nvSpPr>
            <p:cNvPr name="Freeform 20" id="20"/>
            <p:cNvSpPr/>
            <p:nvPr/>
          </p:nvSpPr>
          <p:spPr>
            <a:xfrm flipH="false" flipV="false" rot="0">
              <a:off x="0" y="0"/>
              <a:ext cx="890986" cy="1191873"/>
            </a:xfrm>
            <a:custGeom>
              <a:avLst/>
              <a:gdLst/>
              <a:ahLst/>
              <a:cxnLst/>
              <a:rect r="r" b="b" t="t" l="l"/>
              <a:pathLst>
                <a:path h="1191873" w="890986">
                  <a:moveTo>
                    <a:pt x="46656" y="0"/>
                  </a:moveTo>
                  <a:lnTo>
                    <a:pt x="844330" y="0"/>
                  </a:lnTo>
                  <a:cubicBezTo>
                    <a:pt x="870097" y="0"/>
                    <a:pt x="890986" y="20889"/>
                    <a:pt x="890986" y="46656"/>
                  </a:cubicBezTo>
                  <a:lnTo>
                    <a:pt x="890986" y="1145218"/>
                  </a:lnTo>
                  <a:cubicBezTo>
                    <a:pt x="890986" y="1170985"/>
                    <a:pt x="870097" y="1191873"/>
                    <a:pt x="844330" y="1191873"/>
                  </a:cubicBezTo>
                  <a:lnTo>
                    <a:pt x="46656" y="1191873"/>
                  </a:lnTo>
                  <a:cubicBezTo>
                    <a:pt x="20889" y="1191873"/>
                    <a:pt x="0" y="1170985"/>
                    <a:pt x="0" y="1145218"/>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21" id="21"/>
            <p:cNvSpPr txBox="true"/>
            <p:nvPr/>
          </p:nvSpPr>
          <p:spPr>
            <a:xfrm>
              <a:off x="0" y="-38100"/>
              <a:ext cx="890986" cy="122997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2579149" y="3018679"/>
            <a:ext cx="2641930" cy="36004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NumPy</a:t>
            </a:r>
          </a:p>
        </p:txBody>
      </p:sp>
      <p:sp>
        <p:nvSpPr>
          <p:cNvPr name="TextBox 23" id="23"/>
          <p:cNvSpPr txBox="true"/>
          <p:nvPr/>
        </p:nvSpPr>
        <p:spPr>
          <a:xfrm rot="0">
            <a:off x="12497992" y="3788299"/>
            <a:ext cx="2804245" cy="3402711"/>
          </a:xfrm>
          <a:prstGeom prst="rect">
            <a:avLst/>
          </a:prstGeom>
        </p:spPr>
        <p:txBody>
          <a:bodyPr anchor="t" rtlCol="false" tIns="0" lIns="0" bIns="0" rIns="0">
            <a:spAutoFit/>
          </a:bodyPr>
          <a:lstStyle/>
          <a:p>
            <a:pPr algn="ctr">
              <a:lnSpc>
                <a:spcPts val="2640"/>
              </a:lnSpc>
            </a:pPr>
            <a:r>
              <a:rPr lang="en-US" sz="3000" spc="-189">
                <a:solidFill>
                  <a:srgbClr val="FFFFFF"/>
                </a:solidFill>
                <a:latin typeface="Arial Unicode"/>
                <a:ea typeface="Arial Unicode"/>
                <a:cs typeface="Arial Unicode"/>
                <a:sym typeface="Arial Unicode"/>
              </a:rPr>
              <a:t>NumPy là thư viện Python mã nguồn mở, nổi bật trong xử lý dữ liệu số nhờ cấu trúc mảng đa chiều (ndarray) và các công cụ tính toán nhanh chóng.</a:t>
            </a:r>
          </a:p>
          <a:p>
            <a:pPr algn="ctr">
              <a:lnSpc>
                <a:spcPts val="1584"/>
              </a:lnSpc>
            </a:pPr>
          </a:p>
          <a:p>
            <a:pPr algn="ctr">
              <a:lnSpc>
                <a:spcPts val="1584"/>
              </a:lnSpc>
            </a:pPr>
          </a:p>
        </p:txBody>
      </p:sp>
      <p:sp>
        <p:nvSpPr>
          <p:cNvPr name="TextBox 24" id="24"/>
          <p:cNvSpPr txBox="true"/>
          <p:nvPr/>
        </p:nvSpPr>
        <p:spPr>
          <a:xfrm rot="0">
            <a:off x="0" y="8705850"/>
            <a:ext cx="18288000" cy="10477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ea typeface="Canva Sans"/>
                <a:cs typeface="Canva Sans"/>
                <a:sym typeface="Canva Sans"/>
              </a:rPr>
              <a:t>Ngoài ra, còn có t</a:t>
            </a:r>
            <a:r>
              <a:rPr lang="en-US" sz="3000">
                <a:solidFill>
                  <a:srgbClr val="FFFFFF"/>
                </a:solidFill>
                <a:latin typeface="Canva Sans"/>
                <a:ea typeface="Canva Sans"/>
                <a:cs typeface="Canva Sans"/>
                <a:sym typeface="Canva Sans"/>
              </a:rPr>
              <a:t>hư viện time trong Python là một module chuẩn, cung cấp một số lượng lớn các hàm liên quan đến việc xử lý thời gian.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7393626" y="-645555"/>
            <a:ext cx="13652663" cy="13652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58656" y="1389178"/>
            <a:ext cx="9583198" cy="95831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467212">
            <a:off x="6418884" y="1038275"/>
            <a:ext cx="16756192" cy="16756192"/>
          </a:xfrm>
          <a:custGeom>
            <a:avLst/>
            <a:gdLst/>
            <a:ahLst/>
            <a:cxnLst/>
            <a:rect r="r" b="b" t="t" l="l"/>
            <a:pathLst>
              <a:path h="16756192" w="16756192">
                <a:moveTo>
                  <a:pt x="0" y="0"/>
                </a:moveTo>
                <a:lnTo>
                  <a:pt x="16756191" y="0"/>
                </a:lnTo>
                <a:lnTo>
                  <a:pt x="16756191"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533462" y="3019397"/>
            <a:ext cx="9570182" cy="5202179"/>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PHÂN TÍCH ÁP DỤNG THUẬT TOÁN ĐỂ XỬ LÝ YÊU CẦU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2463940" y="2159794"/>
            <a:ext cx="10179416" cy="10521360"/>
          </a:xfrm>
          <a:custGeom>
            <a:avLst/>
            <a:gdLst/>
            <a:ahLst/>
            <a:cxnLst/>
            <a:rect r="r" b="b" t="t" l="l"/>
            <a:pathLst>
              <a:path h="10521360" w="10179416">
                <a:moveTo>
                  <a:pt x="0" y="0"/>
                </a:moveTo>
                <a:lnTo>
                  <a:pt x="10179416" y="0"/>
                </a:lnTo>
                <a:lnTo>
                  <a:pt x="10179416" y="10521359"/>
                </a:lnTo>
                <a:lnTo>
                  <a:pt x="0" y="10521359"/>
                </a:lnTo>
                <a:lnTo>
                  <a:pt x="0" y="0"/>
                </a:lnTo>
                <a:close/>
              </a:path>
            </a:pathLst>
          </a:custGeom>
          <a:blipFill>
            <a:blip r:embed="rId2"/>
            <a:stretch>
              <a:fillRect l="0" t="0" r="0" b="0"/>
            </a:stretch>
          </a:blipFill>
        </p:spPr>
      </p:sp>
      <p:sp>
        <p:nvSpPr>
          <p:cNvPr name="Freeform 3" id="3"/>
          <p:cNvSpPr/>
          <p:nvPr/>
        </p:nvSpPr>
        <p:spPr>
          <a:xfrm flipH="false" flipV="false" rot="0">
            <a:off x="-3877424" y="-1360963"/>
            <a:ext cx="7094744" cy="7333069"/>
          </a:xfrm>
          <a:custGeom>
            <a:avLst/>
            <a:gdLst/>
            <a:ahLst/>
            <a:cxnLst/>
            <a:rect r="r" b="b" t="t" l="l"/>
            <a:pathLst>
              <a:path h="7333069" w="7094744">
                <a:moveTo>
                  <a:pt x="0" y="0"/>
                </a:moveTo>
                <a:lnTo>
                  <a:pt x="7094744" y="0"/>
                </a:lnTo>
                <a:lnTo>
                  <a:pt x="7094744" y="7333068"/>
                </a:lnTo>
                <a:lnTo>
                  <a:pt x="0" y="7333068"/>
                </a:lnTo>
                <a:lnTo>
                  <a:pt x="0" y="0"/>
                </a:lnTo>
                <a:close/>
              </a:path>
            </a:pathLst>
          </a:custGeom>
          <a:blipFill>
            <a:blip r:embed="rId2"/>
            <a:stretch>
              <a:fillRect l="0" t="0" r="0" b="0"/>
            </a:stretch>
          </a:blipFill>
        </p:spPr>
      </p:sp>
      <p:sp>
        <p:nvSpPr>
          <p:cNvPr name="TextBox 4" id="4"/>
          <p:cNvSpPr txBox="true"/>
          <p:nvPr/>
        </p:nvSpPr>
        <p:spPr>
          <a:xfrm rot="0">
            <a:off x="1199240" y="1606214"/>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Thành viên</a:t>
            </a:r>
          </a:p>
        </p:txBody>
      </p:sp>
      <p:grpSp>
        <p:nvGrpSpPr>
          <p:cNvPr name="Group 5" id="5"/>
          <p:cNvGrpSpPr/>
          <p:nvPr/>
        </p:nvGrpSpPr>
        <p:grpSpPr>
          <a:xfrm rot="0">
            <a:off x="2397749" y="3207788"/>
            <a:ext cx="7215126" cy="1681362"/>
            <a:chOff x="0" y="0"/>
            <a:chExt cx="1844818" cy="429904"/>
          </a:xfrm>
        </p:grpSpPr>
        <p:sp>
          <p:nvSpPr>
            <p:cNvPr name="Freeform 6" id="6"/>
            <p:cNvSpPr/>
            <p:nvPr/>
          </p:nvSpPr>
          <p:spPr>
            <a:xfrm flipH="false" flipV="false" rot="0">
              <a:off x="0" y="0"/>
              <a:ext cx="1844818" cy="429904"/>
            </a:xfrm>
            <a:custGeom>
              <a:avLst/>
              <a:gdLst/>
              <a:ahLst/>
              <a:cxnLst/>
              <a:rect r="r" b="b" t="t" l="l"/>
              <a:pathLst>
                <a:path h="429904" w="1844818">
                  <a:moveTo>
                    <a:pt x="22533" y="0"/>
                  </a:moveTo>
                  <a:lnTo>
                    <a:pt x="1822285" y="0"/>
                  </a:lnTo>
                  <a:cubicBezTo>
                    <a:pt x="1834730" y="0"/>
                    <a:pt x="1844818" y="10088"/>
                    <a:pt x="1844818" y="22533"/>
                  </a:cubicBezTo>
                  <a:lnTo>
                    <a:pt x="1844818" y="407370"/>
                  </a:lnTo>
                  <a:cubicBezTo>
                    <a:pt x="1844818" y="419815"/>
                    <a:pt x="1834730" y="429904"/>
                    <a:pt x="1822285" y="429904"/>
                  </a:cubicBezTo>
                  <a:lnTo>
                    <a:pt x="22533" y="429904"/>
                  </a:lnTo>
                  <a:cubicBezTo>
                    <a:pt x="10088" y="429904"/>
                    <a:pt x="0" y="419815"/>
                    <a:pt x="0" y="407370"/>
                  </a:cubicBezTo>
                  <a:lnTo>
                    <a:pt x="0" y="22533"/>
                  </a:lnTo>
                  <a:cubicBezTo>
                    <a:pt x="0" y="10088"/>
                    <a:pt x="10088" y="0"/>
                    <a:pt x="22533" y="0"/>
                  </a:cubicBezTo>
                  <a:close/>
                </a:path>
              </a:pathLst>
            </a:custGeom>
            <a:solidFill>
              <a:srgbClr val="242424"/>
            </a:solidFill>
          </p:spPr>
        </p:sp>
        <p:sp>
          <p:nvSpPr>
            <p:cNvPr name="TextBox 7" id="7"/>
            <p:cNvSpPr txBox="true"/>
            <p:nvPr/>
          </p:nvSpPr>
          <p:spPr>
            <a:xfrm>
              <a:off x="0" y="-38100"/>
              <a:ext cx="1844818" cy="46800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979422" y="3480519"/>
            <a:ext cx="1135900" cy="1135900"/>
          </a:xfrm>
          <a:custGeom>
            <a:avLst/>
            <a:gdLst/>
            <a:ahLst/>
            <a:cxnLst/>
            <a:rect r="r" b="b" t="t" l="l"/>
            <a:pathLst>
              <a:path h="1135900" w="1135900">
                <a:moveTo>
                  <a:pt x="0" y="0"/>
                </a:moveTo>
                <a:lnTo>
                  <a:pt x="1135900" y="0"/>
                </a:lnTo>
                <a:lnTo>
                  <a:pt x="1135900" y="1135901"/>
                </a:lnTo>
                <a:lnTo>
                  <a:pt x="0" y="1135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452894" y="3973231"/>
            <a:ext cx="4691106" cy="480181"/>
          </a:xfrm>
          <a:prstGeom prst="rect">
            <a:avLst/>
          </a:prstGeom>
        </p:spPr>
        <p:txBody>
          <a:bodyPr anchor="t" rtlCol="false" tIns="0" lIns="0" bIns="0" rIns="0">
            <a:spAutoFit/>
          </a:bodyPr>
          <a:lstStyle/>
          <a:p>
            <a:pPr algn="ctr">
              <a:lnSpc>
                <a:spcPts val="3591"/>
              </a:lnSpc>
            </a:pPr>
            <a:r>
              <a:rPr lang="en-US" b="true" sz="4081" spc="-257">
                <a:solidFill>
                  <a:srgbClr val="FFFFFF"/>
                </a:solidFill>
                <a:latin typeface="Arial Unicode Bold"/>
                <a:ea typeface="Arial Unicode Bold"/>
                <a:cs typeface="Arial Unicode Bold"/>
                <a:sym typeface="Arial Unicode Bold"/>
              </a:rPr>
              <a:t>Dương Đức Tâm</a:t>
            </a:r>
          </a:p>
        </p:txBody>
      </p:sp>
      <p:grpSp>
        <p:nvGrpSpPr>
          <p:cNvPr name="Group 10" id="10"/>
          <p:cNvGrpSpPr/>
          <p:nvPr/>
        </p:nvGrpSpPr>
        <p:grpSpPr>
          <a:xfrm rot="0">
            <a:off x="2397749" y="5131424"/>
            <a:ext cx="7215126" cy="1681362"/>
            <a:chOff x="0" y="0"/>
            <a:chExt cx="1844818" cy="429904"/>
          </a:xfrm>
        </p:grpSpPr>
        <p:sp>
          <p:nvSpPr>
            <p:cNvPr name="Freeform 11" id="11"/>
            <p:cNvSpPr/>
            <p:nvPr/>
          </p:nvSpPr>
          <p:spPr>
            <a:xfrm flipH="false" flipV="false" rot="0">
              <a:off x="0" y="0"/>
              <a:ext cx="1844818" cy="429904"/>
            </a:xfrm>
            <a:custGeom>
              <a:avLst/>
              <a:gdLst/>
              <a:ahLst/>
              <a:cxnLst/>
              <a:rect r="r" b="b" t="t" l="l"/>
              <a:pathLst>
                <a:path h="429904" w="1844818">
                  <a:moveTo>
                    <a:pt x="22533" y="0"/>
                  </a:moveTo>
                  <a:lnTo>
                    <a:pt x="1822285" y="0"/>
                  </a:lnTo>
                  <a:cubicBezTo>
                    <a:pt x="1834730" y="0"/>
                    <a:pt x="1844818" y="10088"/>
                    <a:pt x="1844818" y="22533"/>
                  </a:cubicBezTo>
                  <a:lnTo>
                    <a:pt x="1844818" y="407370"/>
                  </a:lnTo>
                  <a:cubicBezTo>
                    <a:pt x="1844818" y="419815"/>
                    <a:pt x="1834730" y="429904"/>
                    <a:pt x="1822285" y="429904"/>
                  </a:cubicBezTo>
                  <a:lnTo>
                    <a:pt x="22533" y="429904"/>
                  </a:lnTo>
                  <a:cubicBezTo>
                    <a:pt x="10088" y="429904"/>
                    <a:pt x="0" y="419815"/>
                    <a:pt x="0" y="407370"/>
                  </a:cubicBezTo>
                  <a:lnTo>
                    <a:pt x="0" y="22533"/>
                  </a:lnTo>
                  <a:cubicBezTo>
                    <a:pt x="0" y="10088"/>
                    <a:pt x="10088" y="0"/>
                    <a:pt x="22533" y="0"/>
                  </a:cubicBezTo>
                  <a:close/>
                </a:path>
              </a:pathLst>
            </a:custGeom>
            <a:solidFill>
              <a:srgbClr val="242424"/>
            </a:solidFill>
          </p:spPr>
        </p:sp>
        <p:sp>
          <p:nvSpPr>
            <p:cNvPr name="TextBox 12" id="12"/>
            <p:cNvSpPr txBox="true"/>
            <p:nvPr/>
          </p:nvSpPr>
          <p:spPr>
            <a:xfrm>
              <a:off x="0" y="-38100"/>
              <a:ext cx="1844818" cy="46800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2979422" y="5404155"/>
            <a:ext cx="1135900" cy="1135900"/>
          </a:xfrm>
          <a:custGeom>
            <a:avLst/>
            <a:gdLst/>
            <a:ahLst/>
            <a:cxnLst/>
            <a:rect r="r" b="b" t="t" l="l"/>
            <a:pathLst>
              <a:path h="1135900" w="1135900">
                <a:moveTo>
                  <a:pt x="0" y="0"/>
                </a:moveTo>
                <a:lnTo>
                  <a:pt x="1135900" y="0"/>
                </a:lnTo>
                <a:lnTo>
                  <a:pt x="1135900" y="1135901"/>
                </a:lnTo>
                <a:lnTo>
                  <a:pt x="0" y="1135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452894" y="5896867"/>
            <a:ext cx="4392655" cy="480181"/>
          </a:xfrm>
          <a:prstGeom prst="rect">
            <a:avLst/>
          </a:prstGeom>
        </p:spPr>
        <p:txBody>
          <a:bodyPr anchor="t" rtlCol="false" tIns="0" lIns="0" bIns="0" rIns="0">
            <a:spAutoFit/>
          </a:bodyPr>
          <a:lstStyle/>
          <a:p>
            <a:pPr algn="ctr">
              <a:lnSpc>
                <a:spcPts val="3591"/>
              </a:lnSpc>
            </a:pPr>
            <a:r>
              <a:rPr lang="en-US" b="true" sz="4081" spc="-257">
                <a:solidFill>
                  <a:srgbClr val="FFFFFF"/>
                </a:solidFill>
                <a:latin typeface="Arial Unicode Bold"/>
                <a:ea typeface="Arial Unicode Bold"/>
                <a:cs typeface="Arial Unicode Bold"/>
                <a:sym typeface="Arial Unicode Bold"/>
              </a:rPr>
              <a:t>Vũ Trọng Tấn</a:t>
            </a:r>
          </a:p>
        </p:txBody>
      </p:sp>
      <p:grpSp>
        <p:nvGrpSpPr>
          <p:cNvPr name="Group 15" id="15"/>
          <p:cNvGrpSpPr/>
          <p:nvPr/>
        </p:nvGrpSpPr>
        <p:grpSpPr>
          <a:xfrm rot="0">
            <a:off x="2397749" y="7050911"/>
            <a:ext cx="7215126" cy="1681362"/>
            <a:chOff x="0" y="0"/>
            <a:chExt cx="1844818" cy="429904"/>
          </a:xfrm>
        </p:grpSpPr>
        <p:sp>
          <p:nvSpPr>
            <p:cNvPr name="Freeform 16" id="16"/>
            <p:cNvSpPr/>
            <p:nvPr/>
          </p:nvSpPr>
          <p:spPr>
            <a:xfrm flipH="false" flipV="false" rot="0">
              <a:off x="0" y="0"/>
              <a:ext cx="1844818" cy="429904"/>
            </a:xfrm>
            <a:custGeom>
              <a:avLst/>
              <a:gdLst/>
              <a:ahLst/>
              <a:cxnLst/>
              <a:rect r="r" b="b" t="t" l="l"/>
              <a:pathLst>
                <a:path h="429904" w="1844818">
                  <a:moveTo>
                    <a:pt x="22533" y="0"/>
                  </a:moveTo>
                  <a:lnTo>
                    <a:pt x="1822285" y="0"/>
                  </a:lnTo>
                  <a:cubicBezTo>
                    <a:pt x="1834730" y="0"/>
                    <a:pt x="1844818" y="10088"/>
                    <a:pt x="1844818" y="22533"/>
                  </a:cubicBezTo>
                  <a:lnTo>
                    <a:pt x="1844818" y="407370"/>
                  </a:lnTo>
                  <a:cubicBezTo>
                    <a:pt x="1844818" y="419815"/>
                    <a:pt x="1834730" y="429904"/>
                    <a:pt x="1822285" y="429904"/>
                  </a:cubicBezTo>
                  <a:lnTo>
                    <a:pt x="22533" y="429904"/>
                  </a:lnTo>
                  <a:cubicBezTo>
                    <a:pt x="10088" y="429904"/>
                    <a:pt x="0" y="419815"/>
                    <a:pt x="0" y="407370"/>
                  </a:cubicBezTo>
                  <a:lnTo>
                    <a:pt x="0" y="22533"/>
                  </a:lnTo>
                  <a:cubicBezTo>
                    <a:pt x="0" y="10088"/>
                    <a:pt x="10088" y="0"/>
                    <a:pt x="22533" y="0"/>
                  </a:cubicBezTo>
                  <a:close/>
                </a:path>
              </a:pathLst>
            </a:custGeom>
            <a:solidFill>
              <a:srgbClr val="242424"/>
            </a:solidFill>
          </p:spPr>
        </p:sp>
        <p:sp>
          <p:nvSpPr>
            <p:cNvPr name="TextBox 17" id="17"/>
            <p:cNvSpPr txBox="true"/>
            <p:nvPr/>
          </p:nvSpPr>
          <p:spPr>
            <a:xfrm>
              <a:off x="0" y="-38100"/>
              <a:ext cx="1844818" cy="468004"/>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2979422" y="7323642"/>
            <a:ext cx="1135900" cy="1135900"/>
          </a:xfrm>
          <a:custGeom>
            <a:avLst/>
            <a:gdLst/>
            <a:ahLst/>
            <a:cxnLst/>
            <a:rect r="r" b="b" t="t" l="l"/>
            <a:pathLst>
              <a:path h="1135900" w="1135900">
                <a:moveTo>
                  <a:pt x="0" y="0"/>
                </a:moveTo>
                <a:lnTo>
                  <a:pt x="1135900" y="0"/>
                </a:lnTo>
                <a:lnTo>
                  <a:pt x="1135900" y="1135901"/>
                </a:lnTo>
                <a:lnTo>
                  <a:pt x="0" y="1135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4452894" y="7816354"/>
            <a:ext cx="4984526" cy="480181"/>
          </a:xfrm>
          <a:prstGeom prst="rect">
            <a:avLst/>
          </a:prstGeom>
        </p:spPr>
        <p:txBody>
          <a:bodyPr anchor="t" rtlCol="false" tIns="0" lIns="0" bIns="0" rIns="0">
            <a:spAutoFit/>
          </a:bodyPr>
          <a:lstStyle/>
          <a:p>
            <a:pPr algn="ctr">
              <a:lnSpc>
                <a:spcPts val="3591"/>
              </a:lnSpc>
            </a:pPr>
            <a:r>
              <a:rPr lang="en-US" b="true" sz="4081" spc="-257">
                <a:solidFill>
                  <a:srgbClr val="FFFFFF"/>
                </a:solidFill>
                <a:latin typeface="Arial Unicode Bold"/>
                <a:ea typeface="Arial Unicode Bold"/>
                <a:cs typeface="Arial Unicode Bold"/>
                <a:sym typeface="Arial Unicode Bold"/>
              </a:rPr>
              <a:t>Nguyễn  Công Thành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Đầu vào và đầu ra bài toán </a:t>
            </a:r>
          </a:p>
        </p:txBody>
      </p:sp>
      <p:sp>
        <p:nvSpPr>
          <p:cNvPr name="TextBox 6" id="6"/>
          <p:cNvSpPr txBox="true"/>
          <p:nvPr/>
        </p:nvSpPr>
        <p:spPr>
          <a:xfrm rot="0">
            <a:off x="598635" y="2511909"/>
            <a:ext cx="15947932" cy="573405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Canva Sans"/>
                <a:ea typeface="Canva Sans"/>
                <a:cs typeface="Canva Sans"/>
                <a:sym typeface="Canva Sans"/>
              </a:rPr>
              <a:t>Đầu vào:</a:t>
            </a:r>
          </a:p>
          <a:p>
            <a:pPr algn="l">
              <a:lnSpc>
                <a:spcPts val="4199"/>
              </a:lnSpc>
              <a:spcBef>
                <a:spcPct val="0"/>
              </a:spcBef>
            </a:pPr>
            <a:r>
              <a:rPr lang="en-US" sz="2999">
                <a:solidFill>
                  <a:srgbClr val="FFFFFF"/>
                </a:solidFill>
                <a:latin typeface="Canva Sans"/>
                <a:ea typeface="Canva Sans"/>
                <a:cs typeface="Canva Sans"/>
                <a:sym typeface="Canva Sans"/>
              </a:rPr>
              <a:t>●  Dữ liệu đầu vào chính là video từ camera máy tính, hình ảnh từ camera được xử lý bởi Mediapipe Hand Tracking Module.</a:t>
            </a:r>
          </a:p>
          <a:p>
            <a:pPr algn="l">
              <a:lnSpc>
                <a:spcPts val="4199"/>
              </a:lnSpc>
              <a:spcBef>
                <a:spcPct val="0"/>
              </a:spcBef>
            </a:pPr>
            <a:r>
              <a:rPr lang="en-US" sz="2999">
                <a:solidFill>
                  <a:srgbClr val="FFFFFF"/>
                </a:solidFill>
                <a:latin typeface="Canva Sans"/>
                <a:ea typeface="Canva Sans"/>
                <a:cs typeface="Canva Sans"/>
                <a:sym typeface="Canva Sans"/>
              </a:rPr>
              <a:t>●  OpenCV được sử dụng để đọc video và xử lý các frame.</a:t>
            </a:r>
          </a:p>
          <a:p>
            <a:pPr algn="l">
              <a:lnSpc>
                <a:spcPts val="4199"/>
              </a:lnSpc>
              <a:spcBef>
                <a:spcPct val="0"/>
              </a:spcBef>
            </a:pPr>
            <a:r>
              <a:rPr lang="en-US" sz="2999">
                <a:solidFill>
                  <a:srgbClr val="FFFFFF"/>
                </a:solidFill>
                <a:latin typeface="Canva Sans"/>
                <a:ea typeface="Canva Sans"/>
                <a:cs typeface="Canva Sans"/>
                <a:sym typeface="Canva Sans"/>
              </a:rPr>
              <a:t>●  Module này nhận diện và trích xuất các điểm đặc trưng trên bàn tay, chẳng hạn như các đầu ngón tay.</a:t>
            </a:r>
          </a:p>
          <a:p>
            <a:pPr algn="l">
              <a:lnSpc>
                <a:spcPts val="4199"/>
              </a:lnSpc>
              <a:spcBef>
                <a:spcPct val="0"/>
              </a:spcBef>
            </a:pPr>
          </a:p>
          <a:p>
            <a:pPr algn="l">
              <a:lnSpc>
                <a:spcPts val="4199"/>
              </a:lnSpc>
              <a:spcBef>
                <a:spcPct val="0"/>
              </a:spcBef>
            </a:pPr>
          </a:p>
          <a:p>
            <a:pPr algn="l">
              <a:lnSpc>
                <a:spcPts val="4199"/>
              </a:lnSpc>
              <a:spcBef>
                <a:spcPct val="0"/>
              </a:spcBef>
            </a:pPr>
            <a:r>
              <a:rPr lang="en-US" sz="2999">
                <a:solidFill>
                  <a:srgbClr val="FFFFFF"/>
                </a:solidFill>
                <a:latin typeface="Canva Sans"/>
                <a:ea typeface="Canva Sans"/>
                <a:cs typeface="Canva Sans"/>
                <a:sym typeface="Canva Sans"/>
              </a:rPr>
              <a:t>Đầu ra: Sử dụng vị trí đầu ngón tay trỏ để điều khiển vị trí chuột, ngón giữa để click chuột trái và ngón áp út để click chuột phải</a:t>
            </a:r>
          </a:p>
          <a:p>
            <a:pPr algn="l">
              <a:lnSpc>
                <a:spcPts val="41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Hướng giải quyết bài toán</a:t>
            </a:r>
          </a:p>
        </p:txBody>
      </p:sp>
      <p:sp>
        <p:nvSpPr>
          <p:cNvPr name="TextBox 6" id="6"/>
          <p:cNvSpPr txBox="true"/>
          <p:nvPr/>
        </p:nvSpPr>
        <p:spPr>
          <a:xfrm rot="0">
            <a:off x="598635" y="2873145"/>
            <a:ext cx="10395764" cy="3170071"/>
          </a:xfrm>
          <a:prstGeom prst="rect">
            <a:avLst/>
          </a:prstGeom>
        </p:spPr>
        <p:txBody>
          <a:bodyPr anchor="t" rtlCol="false" tIns="0" lIns="0" bIns="0" rIns="0">
            <a:spAutoFit/>
          </a:bodyPr>
          <a:lstStyle/>
          <a:p>
            <a:pPr algn="l" marL="787944" indent="-393972" lvl="1">
              <a:lnSpc>
                <a:spcPts val="5109"/>
              </a:lnSpc>
              <a:buFont typeface="Arial"/>
              <a:buChar char="•"/>
            </a:pPr>
            <a:r>
              <a:rPr lang="en-US" b="true" sz="3649">
                <a:solidFill>
                  <a:srgbClr val="FFFFFF"/>
                </a:solidFill>
                <a:latin typeface="Canva Sans Bold"/>
                <a:ea typeface="Canva Sans Bold"/>
                <a:cs typeface="Canva Sans Bold"/>
                <a:sym typeface="Canva Sans Bold"/>
              </a:rPr>
              <a:t>Nhận diện bàn tay</a:t>
            </a:r>
          </a:p>
          <a:p>
            <a:pPr algn="l" marL="787944" indent="-393972" lvl="1">
              <a:lnSpc>
                <a:spcPts val="5109"/>
              </a:lnSpc>
              <a:buFont typeface="Arial"/>
              <a:buChar char="•"/>
            </a:pPr>
            <a:r>
              <a:rPr lang="en-US" b="true" sz="3649">
                <a:solidFill>
                  <a:srgbClr val="FFFFFF"/>
                </a:solidFill>
                <a:latin typeface="Canva Sans Bold"/>
                <a:ea typeface="Canva Sans Bold"/>
                <a:cs typeface="Canva Sans Bold"/>
                <a:sym typeface="Canva Sans Bold"/>
              </a:rPr>
              <a:t>Sử dụng Autopy</a:t>
            </a:r>
          </a:p>
          <a:p>
            <a:pPr algn="l" marL="787944" indent="-393972" lvl="1">
              <a:lnSpc>
                <a:spcPts val="5109"/>
              </a:lnSpc>
              <a:buFont typeface="Arial"/>
              <a:buChar char="•"/>
            </a:pPr>
            <a:r>
              <a:rPr lang="en-US" b="true" sz="3649">
                <a:solidFill>
                  <a:srgbClr val="FFFFFF"/>
                </a:solidFill>
                <a:latin typeface="Canva Sans Bold"/>
                <a:ea typeface="Canva Sans Bold"/>
                <a:cs typeface="Canva Sans Bold"/>
                <a:sym typeface="Canva Sans Bold"/>
              </a:rPr>
              <a:t>Tương tác dựa trên ngón tay</a:t>
            </a:r>
          </a:p>
          <a:p>
            <a:pPr algn="l" marL="787944" indent="-393972" lvl="1">
              <a:lnSpc>
                <a:spcPts val="5109"/>
              </a:lnSpc>
              <a:buFont typeface="Arial"/>
              <a:buChar char="•"/>
            </a:pPr>
            <a:r>
              <a:rPr lang="en-US" b="true" sz="3649">
                <a:solidFill>
                  <a:srgbClr val="FFFFFF"/>
                </a:solidFill>
                <a:latin typeface="Canva Sans Bold"/>
                <a:ea typeface="Canva Sans Bold"/>
                <a:cs typeface="Canva Sans Bold"/>
                <a:sym typeface="Canva Sans Bold"/>
              </a:rPr>
              <a:t>Điều khiển mượt mà</a:t>
            </a:r>
          </a:p>
          <a:p>
            <a:pPr algn="l" marL="787944" indent="-393972" lvl="1">
              <a:lnSpc>
                <a:spcPts val="5109"/>
              </a:lnSpc>
              <a:buFont typeface="Arial"/>
              <a:buChar char="•"/>
            </a:pPr>
            <a:r>
              <a:rPr lang="en-US" b="true" sz="3649">
                <a:solidFill>
                  <a:srgbClr val="FFFFFF"/>
                </a:solidFill>
                <a:latin typeface="Canva Sans Bold"/>
                <a:ea typeface="Canva Sans Bold"/>
                <a:cs typeface="Canva Sans Bold"/>
                <a:sym typeface="Canva Sans Bold"/>
              </a:rPr>
              <a:t>Chạy liên tục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59617" y="3564392"/>
            <a:ext cx="10052495" cy="3613642"/>
          </a:xfrm>
          <a:custGeom>
            <a:avLst/>
            <a:gdLst/>
            <a:ahLst/>
            <a:cxnLst/>
            <a:rect r="r" b="b" t="t" l="l"/>
            <a:pathLst>
              <a:path h="3613642" w="10052495">
                <a:moveTo>
                  <a:pt x="0" y="0"/>
                </a:moveTo>
                <a:lnTo>
                  <a:pt x="10052496" y="0"/>
                </a:lnTo>
                <a:lnTo>
                  <a:pt x="10052496" y="3613642"/>
                </a:lnTo>
                <a:lnTo>
                  <a:pt x="0" y="3613642"/>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1028700" y="2545217"/>
            <a:ext cx="3945285" cy="101917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khởi tạo ‘__init__’</a:t>
            </a:r>
          </a:p>
          <a:p>
            <a:pPr algn="ctr">
              <a:lnSpc>
                <a:spcPts val="419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07920" y="3762216"/>
            <a:ext cx="10048249" cy="3883275"/>
          </a:xfrm>
          <a:custGeom>
            <a:avLst/>
            <a:gdLst/>
            <a:ahLst/>
            <a:cxnLst/>
            <a:rect r="r" b="b" t="t" l="l"/>
            <a:pathLst>
              <a:path h="3883275" w="10048249">
                <a:moveTo>
                  <a:pt x="0" y="0"/>
                </a:moveTo>
                <a:lnTo>
                  <a:pt x="10048249" y="0"/>
                </a:lnTo>
                <a:lnTo>
                  <a:pt x="10048249" y="3883275"/>
                </a:lnTo>
                <a:lnTo>
                  <a:pt x="0" y="3883275"/>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1482254" y="2545217"/>
            <a:ext cx="303817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‘findHands’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5211" y="3535817"/>
            <a:ext cx="10073667" cy="4928281"/>
          </a:xfrm>
          <a:custGeom>
            <a:avLst/>
            <a:gdLst/>
            <a:ahLst/>
            <a:cxnLst/>
            <a:rect r="r" b="b" t="t" l="l"/>
            <a:pathLst>
              <a:path h="4928281" w="10073667">
                <a:moveTo>
                  <a:pt x="0" y="0"/>
                </a:moveTo>
                <a:lnTo>
                  <a:pt x="10073667" y="0"/>
                </a:lnTo>
                <a:lnTo>
                  <a:pt x="10073667" y="4928281"/>
                </a:lnTo>
                <a:lnTo>
                  <a:pt x="0" y="4928281"/>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1413123" y="2545217"/>
            <a:ext cx="3176439"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findPosition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09550" y="3374927"/>
            <a:ext cx="10056737" cy="5028369"/>
          </a:xfrm>
          <a:custGeom>
            <a:avLst/>
            <a:gdLst/>
            <a:ahLst/>
            <a:cxnLst/>
            <a:rect r="r" b="b" t="t" l="l"/>
            <a:pathLst>
              <a:path h="5028369" w="10056737">
                <a:moveTo>
                  <a:pt x="0" y="0"/>
                </a:moveTo>
                <a:lnTo>
                  <a:pt x="10056737" y="0"/>
                </a:lnTo>
                <a:lnTo>
                  <a:pt x="10056737" y="5028369"/>
                </a:lnTo>
                <a:lnTo>
                  <a:pt x="0" y="5028369"/>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1636812" y="2545217"/>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Thiết lập các tham số và đối tượng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4258169"/>
            <a:ext cx="10035488" cy="2404106"/>
          </a:xfrm>
          <a:custGeom>
            <a:avLst/>
            <a:gdLst/>
            <a:ahLst/>
            <a:cxnLst/>
            <a:rect r="r" b="b" t="t" l="l"/>
            <a:pathLst>
              <a:path h="2404106" w="10035488">
                <a:moveTo>
                  <a:pt x="0" y="0"/>
                </a:moveTo>
                <a:lnTo>
                  <a:pt x="10035488" y="0"/>
                </a:lnTo>
                <a:lnTo>
                  <a:pt x="10035488" y="2404105"/>
                </a:lnTo>
                <a:lnTo>
                  <a:pt x="0" y="2404105"/>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1636812" y="2545217"/>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index_finger_flexed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1782" y="4257239"/>
            <a:ext cx="10056737" cy="2863984"/>
          </a:xfrm>
          <a:custGeom>
            <a:avLst/>
            <a:gdLst/>
            <a:ahLst/>
            <a:cxnLst/>
            <a:rect r="r" b="b" t="t" l="l"/>
            <a:pathLst>
              <a:path h="2863984" w="10056737">
                <a:moveTo>
                  <a:pt x="0" y="0"/>
                </a:moveTo>
                <a:lnTo>
                  <a:pt x="10056737" y="0"/>
                </a:lnTo>
                <a:lnTo>
                  <a:pt x="10056737" y="2863984"/>
                </a:lnTo>
                <a:lnTo>
                  <a:pt x="0" y="2863984"/>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598635" y="290468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rightClick</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4257239"/>
            <a:ext cx="10086324" cy="3822868"/>
          </a:xfrm>
          <a:custGeom>
            <a:avLst/>
            <a:gdLst/>
            <a:ahLst/>
            <a:cxnLst/>
            <a:rect r="r" b="b" t="t" l="l"/>
            <a:pathLst>
              <a:path h="3822868" w="10086324">
                <a:moveTo>
                  <a:pt x="0" y="0"/>
                </a:moveTo>
                <a:lnTo>
                  <a:pt x="10086324" y="0"/>
                </a:lnTo>
                <a:lnTo>
                  <a:pt x="10086324" y="3822868"/>
                </a:lnTo>
                <a:lnTo>
                  <a:pt x="0" y="3822868"/>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598635" y="290468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Hàm moving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04092" y="3733427"/>
            <a:ext cx="6409397" cy="5524873"/>
          </a:xfrm>
          <a:custGeom>
            <a:avLst/>
            <a:gdLst/>
            <a:ahLst/>
            <a:cxnLst/>
            <a:rect r="r" b="b" t="t" l="l"/>
            <a:pathLst>
              <a:path h="5524873" w="6409397">
                <a:moveTo>
                  <a:pt x="0" y="0"/>
                </a:moveTo>
                <a:lnTo>
                  <a:pt x="6409397" y="0"/>
                </a:lnTo>
                <a:lnTo>
                  <a:pt x="6409397" y="5524873"/>
                </a:lnTo>
                <a:lnTo>
                  <a:pt x="0" y="5524873"/>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Xây dựng các hàm</a:t>
            </a:r>
          </a:p>
        </p:txBody>
      </p:sp>
      <p:sp>
        <p:nvSpPr>
          <p:cNvPr name="TextBox 7" id="7"/>
          <p:cNvSpPr txBox="true"/>
          <p:nvPr/>
        </p:nvSpPr>
        <p:spPr>
          <a:xfrm rot="0">
            <a:off x="598635" y="290468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Vòng lặp chính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842684" y="2538998"/>
            <a:ext cx="1152924" cy="11529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D47E6">
                    <a:alpha val="100000"/>
                  </a:srgbClr>
                </a:gs>
                <a:gs pos="50000">
                  <a:srgbClr val="FD5EA5">
                    <a:alpha val="100000"/>
                  </a:srgbClr>
                </a:gs>
                <a:gs pos="100000">
                  <a:srgbClr val="FFAED2">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42684" y="4525297"/>
            <a:ext cx="1152924" cy="11529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31416">
                    <a:alpha val="100000"/>
                  </a:srgbClr>
                </a:gs>
                <a:gs pos="100000">
                  <a:srgbClr val="65636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42684" y="6508125"/>
            <a:ext cx="1152924" cy="11529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490085" y="453648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89233" y="324759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91788" y="1441329"/>
            <a:ext cx="9308166" cy="935744"/>
          </a:xfrm>
          <a:prstGeom prst="rect">
            <a:avLst/>
          </a:prstGeom>
        </p:spPr>
        <p:txBody>
          <a:bodyPr anchor="t" rtlCol="false" tIns="0" lIns="0" bIns="0" rIns="0">
            <a:spAutoFit/>
          </a:bodyPr>
          <a:lstStyle/>
          <a:p>
            <a:pPr algn="l">
              <a:lnSpc>
                <a:spcPts val="6732"/>
              </a:lnSpc>
            </a:pPr>
            <a:r>
              <a:rPr lang="en-US" sz="7651" spc="-482" b="true">
                <a:solidFill>
                  <a:srgbClr val="FFFFFF"/>
                </a:solidFill>
                <a:latin typeface="Arial Unicode Bold"/>
                <a:ea typeface="Arial Unicode Bold"/>
                <a:cs typeface="Arial Unicode Bold"/>
                <a:sym typeface="Arial Unicode Bold"/>
              </a:rPr>
              <a:t>Lý do lựa chọn đề tài</a:t>
            </a:r>
          </a:p>
        </p:txBody>
      </p:sp>
      <p:sp>
        <p:nvSpPr>
          <p:cNvPr name="TextBox 14" id="14"/>
          <p:cNvSpPr txBox="true"/>
          <p:nvPr/>
        </p:nvSpPr>
        <p:spPr>
          <a:xfrm rot="0">
            <a:off x="1028700" y="3191660"/>
            <a:ext cx="7511501" cy="2549525"/>
          </a:xfrm>
          <a:prstGeom prst="rect">
            <a:avLst/>
          </a:prstGeom>
        </p:spPr>
        <p:txBody>
          <a:bodyPr anchor="t" rtlCol="false" tIns="0" lIns="0" bIns="0" rIns="0">
            <a:spAutoFit/>
          </a:bodyPr>
          <a:lstStyle/>
          <a:p>
            <a:pPr algn="l">
              <a:lnSpc>
                <a:spcPts val="3999"/>
              </a:lnSpc>
            </a:pPr>
            <a:r>
              <a:rPr lang="en-US" sz="3999">
                <a:solidFill>
                  <a:srgbClr val="FFFFFF"/>
                </a:solidFill>
                <a:latin typeface="Arial Unicode"/>
                <a:ea typeface="Arial Unicode"/>
                <a:cs typeface="Arial Unicode"/>
                <a:sym typeface="Arial Unicode"/>
              </a:rPr>
              <a:t> Ứng dụng điều khiển máy tính thông qua cử chỉ bàn tay đang là một trong ứng dụng có tiềm năng để phát triển lớn.</a:t>
            </a:r>
          </a:p>
          <a:p>
            <a:pPr algn="l">
              <a:lnSpc>
                <a:spcPts val="3999"/>
              </a:lnSpc>
            </a:pPr>
          </a:p>
        </p:txBody>
      </p:sp>
      <p:sp>
        <p:nvSpPr>
          <p:cNvPr name="TextBox 15" id="15"/>
          <p:cNvSpPr txBox="true"/>
          <p:nvPr/>
        </p:nvSpPr>
        <p:spPr>
          <a:xfrm rot="0">
            <a:off x="10049915" y="2890035"/>
            <a:ext cx="738462" cy="603250"/>
          </a:xfrm>
          <a:prstGeom prst="rect">
            <a:avLst/>
          </a:prstGeom>
        </p:spPr>
        <p:txBody>
          <a:bodyPr anchor="t" rtlCol="false" tIns="0" lIns="0" bIns="0" rIns="0">
            <a:spAutoFit/>
          </a:bodyPr>
          <a:lstStyle/>
          <a:p>
            <a:pPr algn="ctr">
              <a:lnSpc>
                <a:spcPts val="4400"/>
              </a:lnSpc>
            </a:pPr>
            <a:r>
              <a:rPr lang="en-US" b="true" sz="5000" spc="-315">
                <a:solidFill>
                  <a:srgbClr val="000000"/>
                </a:solidFill>
                <a:latin typeface="Arial Unicode Bold"/>
                <a:ea typeface="Arial Unicode Bold"/>
                <a:cs typeface="Arial Unicode Bold"/>
                <a:sym typeface="Arial Unicode Bold"/>
              </a:rPr>
              <a:t>1</a:t>
            </a:r>
          </a:p>
        </p:txBody>
      </p:sp>
      <p:sp>
        <p:nvSpPr>
          <p:cNvPr name="TextBox 16" id="16"/>
          <p:cNvSpPr txBox="true"/>
          <p:nvPr/>
        </p:nvSpPr>
        <p:spPr>
          <a:xfrm rot="0">
            <a:off x="10049915" y="4876334"/>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2</a:t>
            </a:r>
          </a:p>
        </p:txBody>
      </p:sp>
      <p:sp>
        <p:nvSpPr>
          <p:cNvPr name="TextBox 17" id="17"/>
          <p:cNvSpPr txBox="true"/>
          <p:nvPr/>
        </p:nvSpPr>
        <p:spPr>
          <a:xfrm rot="0">
            <a:off x="10049915" y="6859162"/>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3</a:t>
            </a:r>
          </a:p>
        </p:txBody>
      </p:sp>
      <p:sp>
        <p:nvSpPr>
          <p:cNvPr name="TextBox 18" id="18"/>
          <p:cNvSpPr txBox="true"/>
          <p:nvPr/>
        </p:nvSpPr>
        <p:spPr>
          <a:xfrm rot="0">
            <a:off x="11272203" y="2775735"/>
            <a:ext cx="5338962" cy="59190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Mang lại sự tự nhiên, thoải mái, linh hoạt hơn cho người dùng</a:t>
            </a:r>
          </a:p>
        </p:txBody>
      </p:sp>
      <p:sp>
        <p:nvSpPr>
          <p:cNvPr name="TextBox 19" id="19"/>
          <p:cNvSpPr txBox="true"/>
          <p:nvPr/>
        </p:nvSpPr>
        <p:spPr>
          <a:xfrm rot="0">
            <a:off x="11319459" y="4514821"/>
            <a:ext cx="5338962" cy="116340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Mang lại khả năng tương tác giữa người với thiết bị dễ dàng, linh hoạt hơn, thuận tiện hơn, nhiều chức năng hơn.</a:t>
            </a:r>
          </a:p>
        </p:txBody>
      </p:sp>
      <p:sp>
        <p:nvSpPr>
          <p:cNvPr name="TextBox 20" id="20"/>
          <p:cNvSpPr txBox="true"/>
          <p:nvPr/>
        </p:nvSpPr>
        <p:spPr>
          <a:xfrm rot="0">
            <a:off x="11272203" y="6546225"/>
            <a:ext cx="5338962" cy="8776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Cho phép người dùng tương tác với máy tính một cách nhanh chóng và chính xác hơn.</a:t>
            </a:r>
          </a:p>
        </p:txBody>
      </p:sp>
      <p:sp>
        <p:nvSpPr>
          <p:cNvPr name="TextBox 21" id="21"/>
          <p:cNvSpPr txBox="true"/>
          <p:nvPr/>
        </p:nvSpPr>
        <p:spPr>
          <a:xfrm rot="0">
            <a:off x="1028700" y="5717510"/>
            <a:ext cx="7511501" cy="2044700"/>
          </a:xfrm>
          <a:prstGeom prst="rect">
            <a:avLst/>
          </a:prstGeom>
        </p:spPr>
        <p:txBody>
          <a:bodyPr anchor="t" rtlCol="false" tIns="0" lIns="0" bIns="0" rIns="0">
            <a:spAutoFit/>
          </a:bodyPr>
          <a:lstStyle/>
          <a:p>
            <a:pPr algn="l">
              <a:lnSpc>
                <a:spcPts val="3999"/>
              </a:lnSpc>
            </a:pPr>
            <a:r>
              <a:rPr lang="en-US" sz="3999">
                <a:solidFill>
                  <a:srgbClr val="FFFFFF"/>
                </a:solidFill>
                <a:latin typeface="Arial Unicode"/>
                <a:ea typeface="Arial Unicode"/>
                <a:cs typeface="Arial Unicode"/>
                <a:sym typeface="Arial Unicode"/>
              </a:rPr>
              <a:t>Sử dụng cử chỉ bàn tay để điều khiển máy tính mang lại nhiều ưu điểm so với các phương pháp truyền thống như:</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57925" y="3405987"/>
            <a:ext cx="10060976" cy="5521533"/>
          </a:xfrm>
          <a:custGeom>
            <a:avLst/>
            <a:gdLst/>
            <a:ahLst/>
            <a:cxnLst/>
            <a:rect r="r" b="b" t="t" l="l"/>
            <a:pathLst>
              <a:path h="5521533" w="10060976">
                <a:moveTo>
                  <a:pt x="0" y="0"/>
                </a:moveTo>
                <a:lnTo>
                  <a:pt x="10060975" y="0"/>
                </a:lnTo>
                <a:lnTo>
                  <a:pt x="10060975" y="5521534"/>
                </a:lnTo>
                <a:lnTo>
                  <a:pt x="0" y="5521534"/>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Kết quả đạt được</a:t>
            </a:r>
          </a:p>
        </p:txBody>
      </p:sp>
      <p:sp>
        <p:nvSpPr>
          <p:cNvPr name="TextBox 7" id="7"/>
          <p:cNvSpPr txBox="true"/>
          <p:nvPr/>
        </p:nvSpPr>
        <p:spPr>
          <a:xfrm rot="0">
            <a:off x="-1252968" y="236869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Di chuột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22007" y="3225306"/>
            <a:ext cx="8686266" cy="5177990"/>
          </a:xfrm>
          <a:custGeom>
            <a:avLst/>
            <a:gdLst/>
            <a:ahLst/>
            <a:cxnLst/>
            <a:rect r="r" b="b" t="t" l="l"/>
            <a:pathLst>
              <a:path h="5177990" w="8686266">
                <a:moveTo>
                  <a:pt x="0" y="0"/>
                </a:moveTo>
                <a:lnTo>
                  <a:pt x="8686266" y="0"/>
                </a:lnTo>
                <a:lnTo>
                  <a:pt x="8686266" y="5177990"/>
                </a:lnTo>
                <a:lnTo>
                  <a:pt x="0" y="5177990"/>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Kết quả đạt được</a:t>
            </a:r>
          </a:p>
        </p:txBody>
      </p:sp>
      <p:sp>
        <p:nvSpPr>
          <p:cNvPr name="TextBox 7" id="7"/>
          <p:cNvSpPr txBox="true"/>
          <p:nvPr/>
        </p:nvSpPr>
        <p:spPr>
          <a:xfrm rot="0">
            <a:off x="-1252968" y="236869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Click chuột trái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22007" y="3225306"/>
            <a:ext cx="8686266" cy="5177990"/>
          </a:xfrm>
          <a:custGeom>
            <a:avLst/>
            <a:gdLst/>
            <a:ahLst/>
            <a:cxnLst/>
            <a:rect r="r" b="b" t="t" l="l"/>
            <a:pathLst>
              <a:path h="5177990" w="8686266">
                <a:moveTo>
                  <a:pt x="0" y="0"/>
                </a:moveTo>
                <a:lnTo>
                  <a:pt x="8686266" y="0"/>
                </a:lnTo>
                <a:lnTo>
                  <a:pt x="8686266" y="5177990"/>
                </a:lnTo>
                <a:lnTo>
                  <a:pt x="0" y="5177990"/>
                </a:lnTo>
                <a:lnTo>
                  <a:pt x="0" y="0"/>
                </a:lnTo>
                <a:close/>
              </a:path>
            </a:pathLst>
          </a:custGeom>
          <a:blipFill>
            <a:blip r:embed="rId8"/>
            <a:stretch>
              <a:fillRect l="0" t="0" r="0" b="0"/>
            </a:stretch>
          </a:blipFill>
        </p:spPr>
      </p:sp>
      <p:sp>
        <p:nvSpPr>
          <p:cNvPr name="TextBox 6" id="6"/>
          <p:cNvSpPr txBox="true"/>
          <p:nvPr/>
        </p:nvSpPr>
        <p:spPr>
          <a:xfrm rot="0">
            <a:off x="598635" y="832501"/>
            <a:ext cx="15637216"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Kết quả đạt được</a:t>
            </a:r>
          </a:p>
        </p:txBody>
      </p:sp>
      <p:sp>
        <p:nvSpPr>
          <p:cNvPr name="TextBox 7" id="7"/>
          <p:cNvSpPr txBox="true"/>
          <p:nvPr/>
        </p:nvSpPr>
        <p:spPr>
          <a:xfrm rot="0">
            <a:off x="-1252968" y="2368698"/>
            <a:ext cx="6818107"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a:ea typeface="Canva Sans"/>
                <a:cs typeface="Canva Sans"/>
                <a:sym typeface="Canva Sans"/>
              </a:rPr>
              <a:t>Click chuột trái</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974714" y="1333500"/>
            <a:ext cx="10338572" cy="5255144"/>
          </a:xfrm>
          <a:prstGeom prst="rect">
            <a:avLst/>
          </a:prstGeom>
        </p:spPr>
        <p:txBody>
          <a:bodyPr anchor="t" rtlCol="false" tIns="0" lIns="0" bIns="0" rIns="0">
            <a:spAutoFit/>
          </a:bodyPr>
          <a:lstStyle/>
          <a:p>
            <a:pPr algn="ctr">
              <a:lnSpc>
                <a:spcPts val="11547"/>
              </a:lnSpc>
            </a:pPr>
            <a:r>
              <a:rPr lang="en-US" b="true" sz="13121" spc="-826">
                <a:solidFill>
                  <a:srgbClr val="FFFFFF"/>
                </a:solidFill>
                <a:latin typeface="Arial Unicode Bold"/>
                <a:ea typeface="Arial Unicode Bold"/>
                <a:cs typeface="Arial Unicode Bold"/>
                <a:sym typeface="Arial Unicode Bold"/>
              </a:rPr>
              <a:t>Thank For Listening</a:t>
            </a:r>
          </a:p>
        </p:txBody>
      </p:sp>
      <p:sp>
        <p:nvSpPr>
          <p:cNvPr name="Freeform 19" id="19"/>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22622" y="1710407"/>
            <a:ext cx="2180311" cy="21803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04775" cap="sq">
              <a:solidFill>
                <a:srgbClr val="131416"/>
              </a:solidFill>
              <a:prstDash val="solid"/>
              <a:miter/>
            </a:ln>
          </p:spPr>
        </p:sp>
      </p:grpSp>
      <p:sp>
        <p:nvSpPr>
          <p:cNvPr name="TextBox 13" id="13"/>
          <p:cNvSpPr txBox="true"/>
          <p:nvPr/>
        </p:nvSpPr>
        <p:spPr>
          <a:xfrm rot="0">
            <a:off x="7053126" y="1910432"/>
            <a:ext cx="4181748" cy="797199"/>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Mục tiêu </a:t>
            </a:r>
          </a:p>
        </p:txBody>
      </p:sp>
      <p:sp>
        <p:nvSpPr>
          <p:cNvPr name="TextBox 14" id="14"/>
          <p:cNvSpPr txBox="true"/>
          <p:nvPr/>
        </p:nvSpPr>
        <p:spPr>
          <a:xfrm rot="0">
            <a:off x="6039385" y="3312703"/>
            <a:ext cx="8566125" cy="1468847"/>
          </a:xfrm>
          <a:prstGeom prst="rect">
            <a:avLst/>
          </a:prstGeom>
        </p:spPr>
        <p:txBody>
          <a:bodyPr anchor="t" rtlCol="false" tIns="0" lIns="0" bIns="0" rIns="0">
            <a:spAutoFit/>
          </a:bodyPr>
          <a:lstStyle/>
          <a:p>
            <a:pPr algn="l">
              <a:lnSpc>
                <a:spcPts val="2913"/>
              </a:lnSpc>
            </a:pPr>
            <a:r>
              <a:rPr lang="en-US" sz="3003">
                <a:solidFill>
                  <a:srgbClr val="FFFFFF"/>
                </a:solidFill>
                <a:latin typeface="Arial Unicode"/>
                <a:ea typeface="Arial Unicode"/>
                <a:cs typeface="Arial Unicode"/>
                <a:sym typeface="Arial Unicode"/>
              </a:rPr>
              <a:t>Cho phép người dùng điều khiển các thao tác cơ bản trên máy tính như: đếm số ngón tay, di chuyển con trỏ, click chuột, mở ứng dụng,...</a:t>
            </a:r>
          </a:p>
          <a:p>
            <a:pPr algn="l">
              <a:lnSpc>
                <a:spcPts val="2913"/>
              </a:lnSpc>
            </a:pPr>
          </a:p>
        </p:txBody>
      </p:sp>
      <p:sp>
        <p:nvSpPr>
          <p:cNvPr name="TextBox 15" id="15"/>
          <p:cNvSpPr txBox="true"/>
          <p:nvPr/>
        </p:nvSpPr>
        <p:spPr>
          <a:xfrm rot="0">
            <a:off x="5123804" y="3623758"/>
            <a:ext cx="597906"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sp>
        <p:nvSpPr>
          <p:cNvPr name="TextBox 16" id="16"/>
          <p:cNvSpPr txBox="true"/>
          <p:nvPr/>
        </p:nvSpPr>
        <p:spPr>
          <a:xfrm rot="0">
            <a:off x="5900208" y="5391150"/>
            <a:ext cx="7263988" cy="1468847"/>
          </a:xfrm>
          <a:prstGeom prst="rect">
            <a:avLst/>
          </a:prstGeom>
        </p:spPr>
        <p:txBody>
          <a:bodyPr anchor="t" rtlCol="false" tIns="0" lIns="0" bIns="0" rIns="0">
            <a:spAutoFit/>
          </a:bodyPr>
          <a:lstStyle/>
          <a:p>
            <a:pPr algn="l">
              <a:lnSpc>
                <a:spcPts val="2913"/>
              </a:lnSpc>
            </a:pPr>
            <a:r>
              <a:rPr lang="en-US" sz="3003">
                <a:solidFill>
                  <a:srgbClr val="FFFFFF"/>
                </a:solidFill>
                <a:latin typeface="Arial Unicode"/>
                <a:ea typeface="Arial Unicode"/>
                <a:cs typeface="Arial Unicode"/>
                <a:sym typeface="Arial Unicode"/>
              </a:rPr>
              <a:t>Có độ chính xác cao, không bị ảnh hưởng bởi các yếu tố môi trường như ánh sáng, âm thanh, vật cản, …</a:t>
            </a:r>
          </a:p>
          <a:p>
            <a:pPr algn="l">
              <a:lnSpc>
                <a:spcPts val="2913"/>
              </a:lnSpc>
            </a:pPr>
          </a:p>
        </p:txBody>
      </p:sp>
      <p:sp>
        <p:nvSpPr>
          <p:cNvPr name="TextBox 17" id="17"/>
          <p:cNvSpPr txBox="true"/>
          <p:nvPr/>
        </p:nvSpPr>
        <p:spPr>
          <a:xfrm rot="0">
            <a:off x="5123804" y="5511595"/>
            <a:ext cx="507019" cy="62439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sp>
        <p:nvSpPr>
          <p:cNvPr name="TextBox 18" id="18"/>
          <p:cNvSpPr txBox="true"/>
          <p:nvPr/>
        </p:nvSpPr>
        <p:spPr>
          <a:xfrm rot="0">
            <a:off x="5900208" y="7469597"/>
            <a:ext cx="7263988" cy="744855"/>
          </a:xfrm>
          <a:prstGeom prst="rect">
            <a:avLst/>
          </a:prstGeom>
        </p:spPr>
        <p:txBody>
          <a:bodyPr anchor="t" rtlCol="false" tIns="0" lIns="0" bIns="0" rIns="0">
            <a:spAutoFit/>
          </a:bodyPr>
          <a:lstStyle/>
          <a:p>
            <a:pPr algn="l">
              <a:lnSpc>
                <a:spcPts val="2910"/>
              </a:lnSpc>
            </a:pPr>
            <a:r>
              <a:rPr lang="en-US" sz="3000">
                <a:solidFill>
                  <a:srgbClr val="FFFFFF"/>
                </a:solidFill>
                <a:latin typeface="Arial Unicode"/>
                <a:ea typeface="Arial Unicode"/>
                <a:cs typeface="Arial Unicode"/>
                <a:sym typeface="Arial Unicode"/>
              </a:rPr>
              <a:t>Tối ưu chức năng trên hầu hết các thiết bị.</a:t>
            </a:r>
          </a:p>
          <a:p>
            <a:pPr algn="l">
              <a:lnSpc>
                <a:spcPts val="2910"/>
              </a:lnSpc>
            </a:pPr>
          </a:p>
        </p:txBody>
      </p:sp>
      <p:sp>
        <p:nvSpPr>
          <p:cNvPr name="TextBox 19" id="19"/>
          <p:cNvSpPr txBox="true"/>
          <p:nvPr/>
        </p:nvSpPr>
        <p:spPr>
          <a:xfrm rot="0">
            <a:off x="5123804" y="7493243"/>
            <a:ext cx="507019" cy="62439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nvGrpSpPr>
          <p:cNvPr name="Group 20" id="20"/>
          <p:cNvGrpSpPr/>
          <p:nvPr/>
        </p:nvGrpSpPr>
        <p:grpSpPr>
          <a:xfrm rot="0">
            <a:off x="14840862" y="6307837"/>
            <a:ext cx="2180311" cy="218031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104775" cap="sq">
              <a:solidFill>
                <a:srgbClr val="131416"/>
              </a:solid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18944" y="1892777"/>
            <a:ext cx="8041475" cy="5766659"/>
          </a:xfrm>
          <a:custGeom>
            <a:avLst/>
            <a:gdLst/>
            <a:ahLst/>
            <a:cxnLst/>
            <a:rect r="r" b="b" t="t" l="l"/>
            <a:pathLst>
              <a:path h="5766659" w="8041475">
                <a:moveTo>
                  <a:pt x="0" y="0"/>
                </a:moveTo>
                <a:lnTo>
                  <a:pt x="8041475" y="0"/>
                </a:lnTo>
                <a:lnTo>
                  <a:pt x="8041475" y="5766659"/>
                </a:lnTo>
                <a:lnTo>
                  <a:pt x="0" y="5766659"/>
                </a:lnTo>
                <a:lnTo>
                  <a:pt x="0" y="0"/>
                </a:lnTo>
                <a:close/>
              </a:path>
            </a:pathLst>
          </a:custGeom>
          <a:blipFill>
            <a:blip r:embed="rId4"/>
            <a:stretch>
              <a:fillRect l="0" t="0" r="0" b="0"/>
            </a:stretch>
          </a:blipFill>
        </p:spPr>
      </p:sp>
      <p:sp>
        <p:nvSpPr>
          <p:cNvPr name="TextBox 7" id="7"/>
          <p:cNvSpPr txBox="true"/>
          <p:nvPr/>
        </p:nvSpPr>
        <p:spPr>
          <a:xfrm rot="0">
            <a:off x="1520927" y="2905110"/>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Mạng CNN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846555" y="3482801"/>
            <a:ext cx="6884975" cy="5346167"/>
          </a:xfrm>
          <a:custGeom>
            <a:avLst/>
            <a:gdLst/>
            <a:ahLst/>
            <a:cxnLst/>
            <a:rect r="r" b="b" t="t" l="l"/>
            <a:pathLst>
              <a:path h="5346167" w="6884975">
                <a:moveTo>
                  <a:pt x="0" y="0"/>
                </a:moveTo>
                <a:lnTo>
                  <a:pt x="6884975" y="0"/>
                </a:lnTo>
                <a:lnTo>
                  <a:pt x="6884975" y="5346167"/>
                </a:lnTo>
                <a:lnTo>
                  <a:pt x="0" y="5346167"/>
                </a:lnTo>
                <a:lnTo>
                  <a:pt x="0" y="0"/>
                </a:lnTo>
                <a:close/>
              </a:path>
            </a:pathLst>
          </a:custGeom>
          <a:blipFill>
            <a:blip r:embed="rId8"/>
            <a:stretch>
              <a:fillRect l="0" t="0" r="0" b="0"/>
            </a:stretch>
          </a:blipFill>
        </p:spPr>
      </p:sp>
      <p:sp>
        <p:nvSpPr>
          <p:cNvPr name="TextBox 6" id="6"/>
          <p:cNvSpPr txBox="true"/>
          <p:nvPr/>
        </p:nvSpPr>
        <p:spPr>
          <a:xfrm rot="0">
            <a:off x="1357278" y="2105450"/>
            <a:ext cx="9489277"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Giới thiệu chung</a:t>
            </a:r>
          </a:p>
        </p:txBody>
      </p:sp>
      <p:sp>
        <p:nvSpPr>
          <p:cNvPr name="TextBox 7" id="7"/>
          <p:cNvSpPr txBox="true"/>
          <p:nvPr/>
        </p:nvSpPr>
        <p:spPr>
          <a:xfrm rot="0">
            <a:off x="1357278" y="4210010"/>
            <a:ext cx="8192902" cy="1924130"/>
          </a:xfrm>
          <a:prstGeom prst="rect">
            <a:avLst/>
          </a:prstGeom>
        </p:spPr>
        <p:txBody>
          <a:bodyPr anchor="t" rtlCol="false" tIns="0" lIns="0" bIns="0" rIns="0">
            <a:spAutoFit/>
          </a:bodyPr>
          <a:lstStyle/>
          <a:p>
            <a:pPr algn="l">
              <a:lnSpc>
                <a:spcPts val="3003"/>
              </a:lnSpc>
            </a:pPr>
            <a:r>
              <a:rPr lang="en-US" sz="3003">
                <a:solidFill>
                  <a:srgbClr val="FFFFFF"/>
                </a:solidFill>
                <a:latin typeface="Arial Unicode"/>
                <a:ea typeface="Arial Unicode"/>
                <a:cs typeface="Arial Unicode"/>
                <a:sym typeface="Arial Unicode"/>
              </a:rPr>
              <a:t>Mạng nơ-ron tích chập (CNN - Convolutional Neural Network) là một loại mạng nơ-ron nhân tạo được thiết kế đặc biệt để xử lý và phân tích dữ liệu có cấu trúc dạng lưới, chẳng hạn như hình ảnh và chuỗi thời gian</a:t>
            </a:r>
          </a:p>
        </p:txBody>
      </p:sp>
      <p:sp>
        <p:nvSpPr>
          <p:cNvPr name="TextBox 8" id="8"/>
          <p:cNvSpPr txBox="true"/>
          <p:nvPr/>
        </p:nvSpPr>
        <p:spPr>
          <a:xfrm rot="0">
            <a:off x="1357278" y="7285838"/>
            <a:ext cx="8192902" cy="1543130"/>
          </a:xfrm>
          <a:prstGeom prst="rect">
            <a:avLst/>
          </a:prstGeom>
        </p:spPr>
        <p:txBody>
          <a:bodyPr anchor="t" rtlCol="false" tIns="0" lIns="0" bIns="0" rIns="0">
            <a:spAutoFit/>
          </a:bodyPr>
          <a:lstStyle/>
          <a:p>
            <a:pPr algn="l">
              <a:lnSpc>
                <a:spcPts val="3003"/>
              </a:lnSpc>
            </a:pPr>
            <a:r>
              <a:rPr lang="en-US" sz="3003">
                <a:solidFill>
                  <a:srgbClr val="FFFFFF"/>
                </a:solidFill>
                <a:latin typeface="Arial Unicode"/>
                <a:ea typeface="Arial Unicode"/>
                <a:cs typeface="Arial Unicode"/>
                <a:sym typeface="Arial Unicode"/>
              </a:rPr>
              <a:t>Nó đã đạt được thành công đáng kinh ngạc trong lĩnh vực thị giác máy tính. CNN có khả năng tự động học và rút trích các đặc trưng ý nghĩa từ dữ liệu đầu vào,</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sp>
        <p:nvSpPr>
          <p:cNvPr name="TextBox 2" id="2"/>
          <p:cNvSpPr txBox="true"/>
          <p:nvPr/>
        </p:nvSpPr>
        <p:spPr>
          <a:xfrm rot="0">
            <a:off x="1028700" y="1095800"/>
            <a:ext cx="1487857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Tích chập (Convolutional)</a:t>
            </a:r>
          </a:p>
        </p:txBody>
      </p:sp>
      <p:grpSp>
        <p:nvGrpSpPr>
          <p:cNvPr name="Group 3" id="3"/>
          <p:cNvGrpSpPr/>
          <p:nvPr/>
        </p:nvGrpSpPr>
        <p:grpSpPr>
          <a:xfrm rot="0">
            <a:off x="892093" y="2515318"/>
            <a:ext cx="15015180" cy="1481486"/>
            <a:chOff x="0" y="0"/>
            <a:chExt cx="3839196" cy="378798"/>
          </a:xfrm>
        </p:grpSpPr>
        <p:sp>
          <p:nvSpPr>
            <p:cNvPr name="Freeform 4" id="4"/>
            <p:cNvSpPr/>
            <p:nvPr/>
          </p:nvSpPr>
          <p:spPr>
            <a:xfrm flipH="false" flipV="false" rot="0">
              <a:off x="0" y="0"/>
              <a:ext cx="3839196" cy="378798"/>
            </a:xfrm>
            <a:custGeom>
              <a:avLst/>
              <a:gdLst/>
              <a:ahLst/>
              <a:cxnLst/>
              <a:rect r="r" b="b" t="t" l="l"/>
              <a:pathLst>
                <a:path h="378798" w="3839196">
                  <a:moveTo>
                    <a:pt x="10828" y="0"/>
                  </a:moveTo>
                  <a:lnTo>
                    <a:pt x="3828368" y="0"/>
                  </a:lnTo>
                  <a:cubicBezTo>
                    <a:pt x="3831240" y="0"/>
                    <a:pt x="3833994" y="1141"/>
                    <a:pt x="3836024" y="3171"/>
                  </a:cubicBezTo>
                  <a:cubicBezTo>
                    <a:pt x="3838055" y="5202"/>
                    <a:pt x="3839196" y="7956"/>
                    <a:pt x="3839196" y="10828"/>
                  </a:cubicBezTo>
                  <a:lnTo>
                    <a:pt x="3839196" y="367970"/>
                  </a:lnTo>
                  <a:cubicBezTo>
                    <a:pt x="3839196" y="370842"/>
                    <a:pt x="3838055" y="373596"/>
                    <a:pt x="3836024" y="375626"/>
                  </a:cubicBezTo>
                  <a:cubicBezTo>
                    <a:pt x="3833994" y="377657"/>
                    <a:pt x="3831240" y="378798"/>
                    <a:pt x="3828368" y="378798"/>
                  </a:cubicBezTo>
                  <a:lnTo>
                    <a:pt x="10828" y="378798"/>
                  </a:lnTo>
                  <a:cubicBezTo>
                    <a:pt x="7956" y="378798"/>
                    <a:pt x="5202" y="377657"/>
                    <a:pt x="3171" y="375626"/>
                  </a:cubicBezTo>
                  <a:cubicBezTo>
                    <a:pt x="1141" y="373596"/>
                    <a:pt x="0" y="370842"/>
                    <a:pt x="0" y="367970"/>
                  </a:cubicBezTo>
                  <a:lnTo>
                    <a:pt x="0" y="10828"/>
                  </a:lnTo>
                  <a:cubicBezTo>
                    <a:pt x="0" y="7956"/>
                    <a:pt x="1141" y="5202"/>
                    <a:pt x="3171" y="3171"/>
                  </a:cubicBezTo>
                  <a:cubicBezTo>
                    <a:pt x="5202" y="1141"/>
                    <a:pt x="7956" y="0"/>
                    <a:pt x="10828"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3839196" cy="4168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357278" y="2973878"/>
            <a:ext cx="14549994" cy="654130"/>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Tích chập (convolution) là một phép toán toán học được sử dụng để kết hợp hai hàm nhằm tạo ra một hàm thứ ba thể hiện cách một hàm biến đổi khi được áp dụng bởi hàm kia.</a:t>
            </a:r>
          </a:p>
        </p:txBody>
      </p:sp>
      <p:grpSp>
        <p:nvGrpSpPr>
          <p:cNvPr name="Group 7" id="7"/>
          <p:cNvGrpSpPr/>
          <p:nvPr/>
        </p:nvGrpSpPr>
        <p:grpSpPr>
          <a:xfrm rot="0">
            <a:off x="1124685" y="4402757"/>
            <a:ext cx="15015180" cy="1481486"/>
            <a:chOff x="0" y="0"/>
            <a:chExt cx="3839196" cy="378798"/>
          </a:xfrm>
        </p:grpSpPr>
        <p:sp>
          <p:nvSpPr>
            <p:cNvPr name="Freeform 8" id="8"/>
            <p:cNvSpPr/>
            <p:nvPr/>
          </p:nvSpPr>
          <p:spPr>
            <a:xfrm flipH="false" flipV="false" rot="0">
              <a:off x="0" y="0"/>
              <a:ext cx="3839196" cy="378798"/>
            </a:xfrm>
            <a:custGeom>
              <a:avLst/>
              <a:gdLst/>
              <a:ahLst/>
              <a:cxnLst/>
              <a:rect r="r" b="b" t="t" l="l"/>
              <a:pathLst>
                <a:path h="378798" w="3839196">
                  <a:moveTo>
                    <a:pt x="10828" y="0"/>
                  </a:moveTo>
                  <a:lnTo>
                    <a:pt x="3828368" y="0"/>
                  </a:lnTo>
                  <a:cubicBezTo>
                    <a:pt x="3831240" y="0"/>
                    <a:pt x="3833994" y="1141"/>
                    <a:pt x="3836024" y="3171"/>
                  </a:cubicBezTo>
                  <a:cubicBezTo>
                    <a:pt x="3838055" y="5202"/>
                    <a:pt x="3839196" y="7956"/>
                    <a:pt x="3839196" y="10828"/>
                  </a:cubicBezTo>
                  <a:lnTo>
                    <a:pt x="3839196" y="367970"/>
                  </a:lnTo>
                  <a:cubicBezTo>
                    <a:pt x="3839196" y="370842"/>
                    <a:pt x="3838055" y="373596"/>
                    <a:pt x="3836024" y="375626"/>
                  </a:cubicBezTo>
                  <a:cubicBezTo>
                    <a:pt x="3833994" y="377657"/>
                    <a:pt x="3831240" y="378798"/>
                    <a:pt x="3828368" y="378798"/>
                  </a:cubicBezTo>
                  <a:lnTo>
                    <a:pt x="10828" y="378798"/>
                  </a:lnTo>
                  <a:cubicBezTo>
                    <a:pt x="7956" y="378798"/>
                    <a:pt x="5202" y="377657"/>
                    <a:pt x="3171" y="375626"/>
                  </a:cubicBezTo>
                  <a:cubicBezTo>
                    <a:pt x="1141" y="373596"/>
                    <a:pt x="0" y="370842"/>
                    <a:pt x="0" y="367970"/>
                  </a:cubicBezTo>
                  <a:lnTo>
                    <a:pt x="0" y="10828"/>
                  </a:lnTo>
                  <a:cubicBezTo>
                    <a:pt x="0" y="7956"/>
                    <a:pt x="1141" y="5202"/>
                    <a:pt x="3171" y="3171"/>
                  </a:cubicBezTo>
                  <a:cubicBezTo>
                    <a:pt x="5202" y="1141"/>
                    <a:pt x="7956" y="0"/>
                    <a:pt x="10828" y="0"/>
                  </a:cubicBezTo>
                  <a:close/>
                </a:path>
              </a:pathLst>
            </a:custGeom>
            <a:gradFill rotWithShape="true">
              <a:gsLst>
                <a:gs pos="0">
                  <a:srgbClr val="131416">
                    <a:alpha val="100000"/>
                  </a:srgbClr>
                </a:gs>
                <a:gs pos="100000">
                  <a:srgbClr val="656366">
                    <a:alpha val="100000"/>
                  </a:srgbClr>
                </a:gs>
              </a:gsLst>
              <a:lin ang="0"/>
            </a:gradFill>
          </p:spPr>
        </p:sp>
        <p:sp>
          <p:nvSpPr>
            <p:cNvPr name="TextBox 9" id="9"/>
            <p:cNvSpPr txBox="true"/>
            <p:nvPr/>
          </p:nvSpPr>
          <p:spPr>
            <a:xfrm>
              <a:off x="0" y="-38100"/>
              <a:ext cx="3839196" cy="41689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496844" y="4835485"/>
            <a:ext cx="14270862" cy="654130"/>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Trong xử lý hình ảnh, tích chập được thực hiện bằng cách trượt một kernel (hoặc filter - một ma trận kích thước nhỏ) qua toàn bộ ma trận dữ liệu đầu vào (chẳng hạn ma trận pixel của hình ảnh).</a:t>
            </a:r>
          </a:p>
        </p:txBody>
      </p:sp>
      <p:grpSp>
        <p:nvGrpSpPr>
          <p:cNvPr name="Group 11" id="11"/>
          <p:cNvGrpSpPr/>
          <p:nvPr/>
        </p:nvGrpSpPr>
        <p:grpSpPr>
          <a:xfrm rot="0">
            <a:off x="1496844" y="6293818"/>
            <a:ext cx="15015180" cy="1481486"/>
            <a:chOff x="0" y="0"/>
            <a:chExt cx="3839196" cy="378798"/>
          </a:xfrm>
        </p:grpSpPr>
        <p:sp>
          <p:nvSpPr>
            <p:cNvPr name="Freeform 12" id="12"/>
            <p:cNvSpPr/>
            <p:nvPr/>
          </p:nvSpPr>
          <p:spPr>
            <a:xfrm flipH="false" flipV="false" rot="0">
              <a:off x="0" y="0"/>
              <a:ext cx="3839196" cy="378798"/>
            </a:xfrm>
            <a:custGeom>
              <a:avLst/>
              <a:gdLst/>
              <a:ahLst/>
              <a:cxnLst/>
              <a:rect r="r" b="b" t="t" l="l"/>
              <a:pathLst>
                <a:path h="378798" w="3839196">
                  <a:moveTo>
                    <a:pt x="10828" y="0"/>
                  </a:moveTo>
                  <a:lnTo>
                    <a:pt x="3828368" y="0"/>
                  </a:lnTo>
                  <a:cubicBezTo>
                    <a:pt x="3831240" y="0"/>
                    <a:pt x="3833994" y="1141"/>
                    <a:pt x="3836024" y="3171"/>
                  </a:cubicBezTo>
                  <a:cubicBezTo>
                    <a:pt x="3838055" y="5202"/>
                    <a:pt x="3839196" y="7956"/>
                    <a:pt x="3839196" y="10828"/>
                  </a:cubicBezTo>
                  <a:lnTo>
                    <a:pt x="3839196" y="367970"/>
                  </a:lnTo>
                  <a:cubicBezTo>
                    <a:pt x="3839196" y="370842"/>
                    <a:pt x="3838055" y="373596"/>
                    <a:pt x="3836024" y="375626"/>
                  </a:cubicBezTo>
                  <a:cubicBezTo>
                    <a:pt x="3833994" y="377657"/>
                    <a:pt x="3831240" y="378798"/>
                    <a:pt x="3828368" y="378798"/>
                  </a:cubicBezTo>
                  <a:lnTo>
                    <a:pt x="10828" y="378798"/>
                  </a:lnTo>
                  <a:cubicBezTo>
                    <a:pt x="7956" y="378798"/>
                    <a:pt x="5202" y="377657"/>
                    <a:pt x="3171" y="375626"/>
                  </a:cubicBezTo>
                  <a:cubicBezTo>
                    <a:pt x="1141" y="373596"/>
                    <a:pt x="0" y="370842"/>
                    <a:pt x="0" y="367970"/>
                  </a:cubicBezTo>
                  <a:lnTo>
                    <a:pt x="0" y="10828"/>
                  </a:lnTo>
                  <a:cubicBezTo>
                    <a:pt x="0" y="7956"/>
                    <a:pt x="1141" y="5202"/>
                    <a:pt x="3171" y="3171"/>
                  </a:cubicBezTo>
                  <a:cubicBezTo>
                    <a:pt x="5202" y="1141"/>
                    <a:pt x="7956" y="0"/>
                    <a:pt x="10828" y="0"/>
                  </a:cubicBezTo>
                  <a:close/>
                </a:path>
              </a:pathLst>
            </a:custGeom>
            <a:gradFill rotWithShape="true">
              <a:gsLst>
                <a:gs pos="0">
                  <a:srgbClr val="131416">
                    <a:alpha val="100000"/>
                  </a:srgbClr>
                </a:gs>
                <a:gs pos="100000">
                  <a:srgbClr val="656366">
                    <a:alpha val="100000"/>
                  </a:srgbClr>
                </a:gs>
              </a:gsLst>
              <a:lin ang="0"/>
            </a:gradFill>
          </p:spPr>
        </p:sp>
        <p:sp>
          <p:nvSpPr>
            <p:cNvPr name="TextBox 13" id="13"/>
            <p:cNvSpPr txBox="true"/>
            <p:nvPr/>
          </p:nvSpPr>
          <p:spPr>
            <a:xfrm>
              <a:off x="0" y="-38100"/>
              <a:ext cx="3839196" cy="41689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96844" y="6503368"/>
            <a:ext cx="14270862" cy="968455"/>
          </a:xfrm>
          <a:prstGeom prst="rect">
            <a:avLst/>
          </a:prstGeom>
        </p:spPr>
        <p:txBody>
          <a:bodyPr anchor="t" rtlCol="false" tIns="0" lIns="0" bIns="0" rIns="0">
            <a:spAutoFit/>
          </a:bodyPr>
          <a:lstStyle/>
          <a:p>
            <a:pPr algn="l">
              <a:lnSpc>
                <a:spcPts val="2503"/>
              </a:lnSpc>
            </a:pPr>
            <a:r>
              <a:rPr lang="en-US" sz="2503">
                <a:solidFill>
                  <a:srgbClr val="FFFFFF"/>
                </a:solidFill>
                <a:latin typeface="Arial Unicode"/>
                <a:ea typeface="Arial Unicode"/>
                <a:cs typeface="Arial Unicode"/>
                <a:sym typeface="Arial Unicode"/>
              </a:rPr>
              <a:t>  Tại mỗi vị trí, kernel thực hiện phép nhân từng phần tử với dữ liệu tương ứng trong vùng đó, sau đó tổng hợp kết quả.</a:t>
            </a:r>
          </a:p>
          <a:p>
            <a:pPr algn="l">
              <a:lnSpc>
                <a:spcPts val="250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529296" y="2615601"/>
            <a:ext cx="12505702" cy="2084284"/>
          </a:xfrm>
          <a:custGeom>
            <a:avLst/>
            <a:gdLst/>
            <a:ahLst/>
            <a:cxnLst/>
            <a:rect r="r" b="b" t="t" l="l"/>
            <a:pathLst>
              <a:path h="2084284" w="12505702">
                <a:moveTo>
                  <a:pt x="0" y="0"/>
                </a:moveTo>
                <a:lnTo>
                  <a:pt x="12505701" y="0"/>
                </a:lnTo>
                <a:lnTo>
                  <a:pt x="12505701" y="2084284"/>
                </a:lnTo>
                <a:lnTo>
                  <a:pt x="0" y="2084284"/>
                </a:lnTo>
                <a:lnTo>
                  <a:pt x="0" y="0"/>
                </a:lnTo>
                <a:close/>
              </a:path>
            </a:pathLst>
          </a:custGeom>
          <a:blipFill>
            <a:blip r:embed="rId2"/>
            <a:stretch>
              <a:fillRect l="0" t="0" r="0" b="0"/>
            </a:stretch>
          </a:blipFill>
        </p:spPr>
      </p:sp>
      <p:sp>
        <p:nvSpPr>
          <p:cNvPr name="TextBox 3" id="3"/>
          <p:cNvSpPr txBox="true"/>
          <p:nvPr/>
        </p:nvSpPr>
        <p:spPr>
          <a:xfrm rot="0">
            <a:off x="1028700" y="1095800"/>
            <a:ext cx="1487857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Công thức tổng quát</a:t>
            </a:r>
          </a:p>
        </p:txBody>
      </p:sp>
      <p:sp>
        <p:nvSpPr>
          <p:cNvPr name="TextBox 4" id="4"/>
          <p:cNvSpPr txBox="true"/>
          <p:nvPr/>
        </p:nvSpPr>
        <p:spPr>
          <a:xfrm rot="0">
            <a:off x="645879" y="5759450"/>
            <a:ext cx="16996241"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FFFFFF"/>
                </a:solidFill>
                <a:latin typeface="Canva Sans"/>
                <a:ea typeface="Canva Sans"/>
                <a:cs typeface="Canva Sans"/>
                <a:sym typeface="Canva Sans"/>
              </a:rPr>
              <a:t>S(i,j): Giá trị của điểm đầu ra tại vị trí (i,j).</a:t>
            </a:r>
          </a:p>
          <a:p>
            <a:pPr algn="l" marL="863599" indent="-431800" lvl="1">
              <a:lnSpc>
                <a:spcPts val="5599"/>
              </a:lnSpc>
              <a:buFont typeface="Arial"/>
              <a:buChar char="•"/>
            </a:pPr>
            <a:r>
              <a:rPr lang="en-US" sz="3999">
                <a:solidFill>
                  <a:srgbClr val="FFFFFF"/>
                </a:solidFill>
                <a:latin typeface="Canva Sans"/>
                <a:ea typeface="Canva Sans"/>
                <a:cs typeface="Canva Sans"/>
                <a:sym typeface="Canva Sans"/>
              </a:rPr>
              <a:t>K(m,n): Giá trị của kernel tại vị trí (m,n)</a:t>
            </a:r>
          </a:p>
          <a:p>
            <a:pPr algn="l" marL="863599" indent="-431800" lvl="1">
              <a:lnSpc>
                <a:spcPts val="5599"/>
              </a:lnSpc>
              <a:buFont typeface="Arial"/>
              <a:buChar char="•"/>
            </a:pPr>
            <a:r>
              <a:rPr lang="en-US" sz="3999">
                <a:solidFill>
                  <a:srgbClr val="FFFFFF"/>
                </a:solidFill>
                <a:latin typeface="Canva Sans"/>
                <a:ea typeface="Canva Sans"/>
                <a:cs typeface="Canva Sans"/>
                <a:sym typeface="Canva Sans"/>
              </a:rPr>
              <a:t>I(i+m,j+n)): Giá trị của đầu vào tại vị trí tương ứng khi kernel trượt đến.</a:t>
            </a:r>
          </a:p>
          <a:p>
            <a:pPr algn="l" marL="863599" indent="-431800" lvl="1">
              <a:lnSpc>
                <a:spcPts val="5599"/>
              </a:lnSpc>
              <a:buFont typeface="Arial"/>
              <a:buChar char="•"/>
            </a:pPr>
            <a:r>
              <a:rPr lang="en-US" sz="3999">
                <a:solidFill>
                  <a:srgbClr val="FFFFFF"/>
                </a:solidFill>
                <a:latin typeface="Canva Sans"/>
                <a:ea typeface="Canva Sans"/>
                <a:cs typeface="Canva Sans"/>
                <a:sym typeface="Canva Sans"/>
              </a:rPr>
              <a:t>∗*∗: Phép tích chập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7817490" y="2589459"/>
            <a:ext cx="10119908" cy="5411488"/>
          </a:xfrm>
          <a:custGeom>
            <a:avLst/>
            <a:gdLst/>
            <a:ahLst/>
            <a:cxnLst/>
            <a:rect r="r" b="b" t="t" l="l"/>
            <a:pathLst>
              <a:path h="5411488" w="10119908">
                <a:moveTo>
                  <a:pt x="0" y="0"/>
                </a:moveTo>
                <a:lnTo>
                  <a:pt x="10119908" y="0"/>
                </a:lnTo>
                <a:lnTo>
                  <a:pt x="10119908" y="5411488"/>
                </a:lnTo>
                <a:lnTo>
                  <a:pt x="0" y="5411488"/>
                </a:lnTo>
                <a:lnTo>
                  <a:pt x="0" y="0"/>
                </a:lnTo>
                <a:close/>
              </a:path>
            </a:pathLst>
          </a:custGeom>
          <a:blipFill>
            <a:blip r:embed="rId2"/>
            <a:stretch>
              <a:fillRect l="0" t="0" r="0" b="0"/>
            </a:stretch>
          </a:blipFill>
        </p:spPr>
      </p:sp>
      <p:sp>
        <p:nvSpPr>
          <p:cNvPr name="TextBox 3" id="3"/>
          <p:cNvSpPr txBox="true"/>
          <p:nvPr/>
        </p:nvSpPr>
        <p:spPr>
          <a:xfrm rot="0">
            <a:off x="1028700" y="1095800"/>
            <a:ext cx="1487857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Ví dụ minh hoạ</a:t>
            </a:r>
          </a:p>
        </p:txBody>
      </p:sp>
      <p:sp>
        <p:nvSpPr>
          <p:cNvPr name="TextBox 4" id="4"/>
          <p:cNvSpPr txBox="true"/>
          <p:nvPr/>
        </p:nvSpPr>
        <p:spPr>
          <a:xfrm rot="0">
            <a:off x="1422181" y="2646609"/>
            <a:ext cx="8192902" cy="400130"/>
          </a:xfrm>
          <a:prstGeom prst="rect">
            <a:avLst/>
          </a:prstGeom>
        </p:spPr>
        <p:txBody>
          <a:bodyPr anchor="t" rtlCol="false" tIns="0" lIns="0" bIns="0" rIns="0">
            <a:spAutoFit/>
          </a:bodyPr>
          <a:lstStyle/>
          <a:p>
            <a:pPr algn="l">
              <a:lnSpc>
                <a:spcPts val="3003"/>
              </a:lnSpc>
            </a:pPr>
            <a:r>
              <a:rPr lang="en-US" sz="3003">
                <a:solidFill>
                  <a:srgbClr val="FFFFFF"/>
                </a:solidFill>
                <a:latin typeface="Arial Unicode"/>
                <a:ea typeface="Arial Unicode"/>
                <a:cs typeface="Arial Unicode"/>
                <a:sym typeface="Arial Unicode"/>
              </a:rPr>
              <a:t>Ta có:</a:t>
            </a:r>
          </a:p>
        </p:txBody>
      </p:sp>
      <p:sp>
        <p:nvSpPr>
          <p:cNvPr name="TextBox 5" id="5"/>
          <p:cNvSpPr txBox="true"/>
          <p:nvPr/>
        </p:nvSpPr>
        <p:spPr>
          <a:xfrm rot="0">
            <a:off x="0" y="3675953"/>
            <a:ext cx="7591401" cy="3181349"/>
          </a:xfrm>
          <a:prstGeom prst="rect">
            <a:avLst/>
          </a:prstGeom>
        </p:spPr>
        <p:txBody>
          <a:bodyPr anchor="t" rtlCol="false" tIns="0" lIns="0" bIns="0" rIns="0">
            <a:spAutoFit/>
          </a:bodyPr>
          <a:lstStyle/>
          <a:p>
            <a:pPr algn="l" marL="647705" indent="-323852" lvl="1">
              <a:lnSpc>
                <a:spcPts val="4200"/>
              </a:lnSpc>
              <a:buFont typeface="Arial"/>
              <a:buChar char="•"/>
            </a:pPr>
            <a:r>
              <a:rPr lang="en-US" sz="3000">
                <a:solidFill>
                  <a:srgbClr val="FFFFFF"/>
                </a:solidFill>
                <a:latin typeface="Canva Sans"/>
                <a:ea typeface="Canva Sans"/>
                <a:cs typeface="Canva Sans"/>
                <a:sym typeface="Canva Sans"/>
              </a:rPr>
              <a:t>Ma trận đầu vào dạng 5x5 có giá trị pixel là 0 và 1</a:t>
            </a:r>
          </a:p>
          <a:p>
            <a:pPr algn="l" marL="647705" indent="-323852" lvl="1">
              <a:lnSpc>
                <a:spcPts val="4200"/>
              </a:lnSpc>
              <a:buFont typeface="Arial"/>
              <a:buChar char="•"/>
            </a:pPr>
            <a:r>
              <a:rPr lang="en-US" sz="3000">
                <a:solidFill>
                  <a:srgbClr val="FFFFFF"/>
                </a:solidFill>
                <a:latin typeface="Canva Sans"/>
                <a:ea typeface="Canva Sans"/>
                <a:cs typeface="Canva Sans"/>
                <a:sym typeface="Canva Sans"/>
              </a:rPr>
              <a:t>Ma trận bộ lọc dạng 3x3</a:t>
            </a:r>
          </a:p>
          <a:p>
            <a:pPr algn="l" marL="647705" indent="-323852" lvl="1">
              <a:lnSpc>
                <a:spcPts val="4200"/>
              </a:lnSpc>
              <a:buFont typeface="Arial"/>
              <a:buChar char="•"/>
            </a:pPr>
            <a:r>
              <a:rPr lang="en-US" sz="3000">
                <a:solidFill>
                  <a:srgbClr val="FFFFFF"/>
                </a:solidFill>
                <a:latin typeface="Canva Sans"/>
                <a:ea typeface="Canva Sans"/>
                <a:cs typeface="Canva Sans"/>
                <a:sym typeface="Canva Sans"/>
              </a:rPr>
              <a:t>Và lớp tích chập của ma trận hình ảnh 5x5 nhân với ma trận bộ lọc 3x3 gọi là Convoled Feature hay Feature 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DAGZzsQCS7Y</dc:identifier>
  <dcterms:modified xsi:type="dcterms:W3CDTF">2011-08-01T06:04:30Z</dcterms:modified>
  <cp:revision>1</cp:revision>
  <dc:title>Cyan Gradient Technology Startup Business Company Presentation</dc:title>
</cp:coreProperties>
</file>